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6"/>
  </p:notesMasterIdLst>
  <p:handoutMasterIdLst>
    <p:handoutMasterId r:id="rId17"/>
  </p:handoutMasterIdLst>
  <p:sldIdLst>
    <p:sldId id="2147469008" r:id="rId5"/>
    <p:sldId id="2147469065" r:id="rId6"/>
    <p:sldId id="2147469059" r:id="rId7"/>
    <p:sldId id="2147469060" r:id="rId8"/>
    <p:sldId id="2147469061" r:id="rId9"/>
    <p:sldId id="2147469032" r:id="rId10"/>
    <p:sldId id="2147469078" r:id="rId11"/>
    <p:sldId id="2147469070" r:id="rId12"/>
    <p:sldId id="2147469063" r:id="rId13"/>
    <p:sldId id="2147469074" r:id="rId14"/>
    <p:sldId id="2147469073" r:id="rId15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F6FE31-CCE2-8BE9-432D-91C1F3A0120A}" name="Nicolas Jasinski" initials="NJ" userId="S::Nicolas.Jasinski@rne.eu::fb3b270e-0060-4a53-b029-042c626c77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7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69B02-268B-4622-A8F0-C8C49D892304}" v="98" dt="2025-11-13T13:34:58.494"/>
    <p1510:client id="{AFC48AD6-9F49-7D3B-0E90-82A621635AB1}" v="673" dt="2025-11-13T12:19:18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5310" autoAdjust="0"/>
  </p:normalViewPr>
  <p:slideViewPr>
    <p:cSldViewPr snapToGrid="0">
      <p:cViewPr varScale="1">
        <p:scale>
          <a:sx n="74" d="100"/>
          <a:sy n="74" d="100"/>
        </p:scale>
        <p:origin x="3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DD6B370-745D-0DFC-9EF4-ECD5B1BB33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46A4B3-4744-C7FD-01F6-A19FA81E3E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2C1-A98F-4CBC-BF76-9A9101728E70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9A273A-915E-C0B5-B586-0D470F0FE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DC2AA-24ED-1812-DF68-09D5F4954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B071-104A-477C-9D1E-72E2CB0A4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7380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/>
              <a:t>Mastertextformat bearbeiten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Wingdings" panose="05000000000000000000" pitchFamily="2" charset="2"/>
              <a:buChar char="§"/>
            </a:pPr>
            <a:r>
              <a:rPr lang="de-DE"/>
              <a:t>Zweite Ebene</a:t>
            </a:r>
          </a:p>
          <a:p>
            <a:pPr marL="360000" lvl="2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/>
              <a:t>Dritte Ebene</a:t>
            </a:r>
          </a:p>
          <a:p>
            <a:pPr marL="540000" lvl="3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6C4E1086-5C64-4057-8E65-60C4FEC3762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66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lang="de-DE" sz="1200" kern="1200" dirty="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clearPlaceholders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Category_EN:</a:t>
            </a:r>
            <a:r>
              <a:rPr lang="de-DE" b="1"/>
              <a:t>Title Slides</a:t>
            </a:r>
          </a:p>
          <a:p>
            <a:endParaRPr lang="en-US"/>
          </a:p>
          <a:p>
            <a:r>
              <a:rPr lang="en-US"/>
              <a:t>Title_EN:Timetable Redesign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Tags_EN:Title;Start;Image;Presentation title</a:t>
            </a: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FCC3-4276-A72F-DACE-D5897AAFE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7F8492-FE90-CD57-7F1B-C9181ACB5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F6E0CC8-F97C-B6AE-E630-36B9ABEB0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6F8B1D-44E4-850A-3A8F-E9A60A1D2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2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clearPlaceholders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Category_EN:</a:t>
            </a:r>
            <a:r>
              <a:rPr lang="de-DE" b="1"/>
              <a:t>Title Slides</a:t>
            </a:r>
          </a:p>
          <a:p>
            <a:endParaRPr lang="en-US"/>
          </a:p>
          <a:p>
            <a:r>
              <a:rPr lang="en-US"/>
              <a:t>Title_EN:Timetable Redesign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Tags_EN:Title;Start;Image;Presentation title</a:t>
            </a:r>
            <a:endParaRPr lang="en-GB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5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12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48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76FE-4A4D-F450-1EA6-1A416748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99D3CE-35E6-A4FC-D22D-856129B02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D78726-962F-BAFC-F71A-1C074072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618A7-C736-4196-78B7-B07DF8467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56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8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2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Image placeholder </a:t>
            </a:r>
            <a:br>
              <a:rPr lang="en-US"/>
            </a:br>
            <a:r>
              <a:rPr lang="en-US"/>
              <a:t>easySlides &gt; Pictures &gt; set pictures in selected shapes</a:t>
            </a:r>
            <a:endParaRPr lang="de-DE"/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51941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Presentation Title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E806659D-ACF4-C126-8CB1-7CB53A2E544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971C6C7-8170-9AB8-2960-99B67CFB1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532479"/>
            <a:ext cx="11377265" cy="2154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Slide navigator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9CEBD-E5ED-A61A-A6EA-F77C6BB54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Title of the slide (max. one line)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0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3976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23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100000"/>
              </a:lnSpc>
              <a:defRPr lang="de-DE" sz="4800" cap="none" baseline="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solidFill>
                  <a:schemeClr val="tx1"/>
                </a:solidFill>
              </a:rPr>
              <a:t>Chapter divider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194973"/>
            <a:ext cx="961200" cy="1674185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defRPr lang="de-DE" sz="4800" b="1" dirty="0">
                <a:latin typeface="+mj-lt"/>
              </a:defRPr>
            </a:lvl1pPr>
          </a:lstStyle>
          <a:p>
            <a:pPr lvl="0" algn="r"/>
            <a:r>
              <a:rPr lang="en-US"/>
              <a:t>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DE9EA-BBE9-27F5-DC87-BF1DC12753B9}"/>
              </a:ext>
            </a:extLst>
          </p:cNvPr>
          <p:cNvSpPr/>
          <p:nvPr userDrawn="1"/>
        </p:nvSpPr>
        <p:spPr>
          <a:xfrm>
            <a:off x="1817998" y="2866292"/>
            <a:ext cx="244179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EF65-EBAC-023D-CBFC-FEEB62E86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01161" y="0"/>
            <a:ext cx="3890839" cy="6858000"/>
          </a:xfrm>
          <a:custGeom>
            <a:avLst/>
            <a:gdLst>
              <a:gd name="connsiteX0" fmla="*/ 0 w 3890839"/>
              <a:gd name="connsiteY0" fmla="*/ 6681046 h 6858000"/>
              <a:gd name="connsiteX1" fmla="*/ 3890839 w 3890839"/>
              <a:gd name="connsiteY1" fmla="*/ 6681046 h 6858000"/>
              <a:gd name="connsiteX2" fmla="*/ 3890839 w 3890839"/>
              <a:gd name="connsiteY2" fmla="*/ 6858000 h 6858000"/>
              <a:gd name="connsiteX3" fmla="*/ 0 w 3890839"/>
              <a:gd name="connsiteY3" fmla="*/ 6858000 h 6858000"/>
              <a:gd name="connsiteX4" fmla="*/ 0 w 3890839"/>
              <a:gd name="connsiteY4" fmla="*/ 0 h 6858000"/>
              <a:gd name="connsiteX5" fmla="*/ 3890839 w 3890839"/>
              <a:gd name="connsiteY5" fmla="*/ 0 h 6858000"/>
              <a:gd name="connsiteX6" fmla="*/ 3890839 w 3890839"/>
              <a:gd name="connsiteY6" fmla="*/ 6447046 h 6858000"/>
              <a:gd name="connsiteX7" fmla="*/ 0 w 3890839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9" h="6858000">
                <a:moveTo>
                  <a:pt x="0" y="6681046"/>
                </a:moveTo>
                <a:lnTo>
                  <a:pt x="3890839" y="6681046"/>
                </a:lnTo>
                <a:lnTo>
                  <a:pt x="389083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9" y="0"/>
                </a:lnTo>
                <a:lnTo>
                  <a:pt x="3890839" y="6447046"/>
                </a:lnTo>
                <a:lnTo>
                  <a:pt x="0" y="6447046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504000" rIns="144000" bIns="144000" rtlCol="0" anchor="t">
            <a:noAutofit/>
          </a:bodyPr>
          <a:lstStyle>
            <a:lvl1pPr>
              <a:defRPr lang="en-US" b="0" i="1">
                <a:latin typeface="Aptos" panose="020B0004020202020204" pitchFamily="34" charset="0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/>
              <a:t>Image placeholder </a:t>
            </a:r>
            <a:br>
              <a:rPr lang="en-US"/>
            </a:br>
            <a:r>
              <a:rPr lang="en-US"/>
              <a:t>easySlides &gt; Pictures &gt; set pictures in selected shapes</a:t>
            </a:r>
          </a:p>
        </p:txBody>
      </p:sp>
    </p:spTree>
    <p:extLst>
      <p:ext uri="{BB962C8B-B14F-4D97-AF65-F5344CB8AC3E}">
        <p14:creationId xmlns:p14="http://schemas.microsoft.com/office/powerpoint/2010/main" val="97088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4F5B1AFC-4F64-417C-C5A0-3697DEE3CD0D}"/>
              </a:ext>
            </a:extLst>
          </p:cNvPr>
          <p:cNvSpPr/>
          <p:nvPr userDrawn="1"/>
        </p:nvSpPr>
        <p:spPr>
          <a:xfrm>
            <a:off x="0" y="3753036"/>
            <a:ext cx="12192000" cy="261847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9C16C-4410-D5F7-C992-E597557EEED7}"/>
              </a:ext>
            </a:extLst>
          </p:cNvPr>
          <p:cNvSpPr/>
          <p:nvPr userDrawn="1"/>
        </p:nvSpPr>
        <p:spPr>
          <a:xfrm>
            <a:off x="8616280" y="4258149"/>
            <a:ext cx="3168350" cy="1248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sz="1800" b="1" noProof="1">
                <a:solidFill>
                  <a:schemeClr val="tx1"/>
                </a:solidFill>
                <a:cs typeface="Arial" panose="020B0604020202020204" pitchFamily="34" charset="0"/>
              </a:rPr>
              <a:t>RailNetEurope</a:t>
            </a:r>
            <a:b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  <a:t>Austria Campus 3</a:t>
            </a:r>
            <a:b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AT" sz="1800" noProof="0">
                <a:solidFill>
                  <a:schemeClr val="tx1"/>
                </a:solidFill>
                <a:cs typeface="Arial" panose="020B0604020202020204" pitchFamily="34" charset="0"/>
              </a:rPr>
              <a:t>Jakov-Lind-Straße</a:t>
            </a:r>
            <a: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  <a:t> 5</a:t>
            </a:r>
            <a:br>
              <a:rPr lang="en-AT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1"/>
                </a:solidFill>
                <a:cs typeface="Arial" panose="020B0604020202020204" pitchFamily="34" charset="0"/>
              </a:rPr>
              <a:t>1020 Vienna, Austria</a:t>
            </a:r>
            <a:br>
              <a:rPr lang="en-AT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AT" sz="1800">
                <a:solidFill>
                  <a:srgbClr val="1F3B7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www.rne.eu</a:t>
            </a:r>
            <a:r>
              <a:rPr lang="en-AT" sz="1800">
                <a:solidFill>
                  <a:srgbClr val="1F3B71"/>
                </a:solidFill>
                <a:cs typeface="Arial" panose="020B0604020202020204" pitchFamily="34" charset="0"/>
              </a:rPr>
              <a:t> </a:t>
            </a:r>
            <a:endParaRPr lang="en-US" sz="1800">
              <a:solidFill>
                <a:srgbClr val="1F3B7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CB20888-BD97-259B-C295-ADFB2E38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13CC4B-C704-6341-6ABC-C8E371717059}"/>
              </a:ext>
            </a:extLst>
          </p:cNvPr>
          <p:cNvSpPr/>
          <p:nvPr userDrawn="1"/>
        </p:nvSpPr>
        <p:spPr>
          <a:xfrm>
            <a:off x="407367" y="764705"/>
            <a:ext cx="9001001" cy="6155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766E6-454E-C4B3-4202-F7FFA62891D0}"/>
              </a:ext>
            </a:extLst>
          </p:cNvPr>
          <p:cNvCxnSpPr/>
          <p:nvPr userDrawn="1"/>
        </p:nvCxnSpPr>
        <p:spPr>
          <a:xfrm>
            <a:off x="8148228" y="4240637"/>
            <a:ext cx="0" cy="164327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Image placeholder </a:t>
            </a:r>
            <a:br>
              <a:rPr lang="en-GB"/>
            </a:br>
            <a:r>
              <a:rPr lang="en-GB"/>
              <a:t>easySlides &gt; Pictures &gt; set pictures in selected shapes</a:t>
            </a: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44740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AT" sz="1200" b="0" cap="all" baseline="0">
                <a:latin typeface="+mj-lt"/>
                <a:ea typeface="+mj-ea"/>
                <a:cs typeface="Arial" panose="020B0604020202020204" pitchFamily="34" charset="0"/>
              </a:rPr>
              <a:t>Digital </a:t>
            </a:r>
            <a:r>
              <a:rPr lang="en-GB" sz="1200" b="0" cap="all" baseline="0">
                <a:latin typeface="+mj-lt"/>
                <a:ea typeface="+mj-ea"/>
                <a:cs typeface="Arial" panose="020B0604020202020204" pitchFamily="34" charset="0"/>
              </a:rPr>
              <a:t>Capacity Management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GB"/>
              <a:t>Presentation Title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E75542-8EFD-8C99-0824-763BE936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1200" cap="all" baseline="0" smtClean="0"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A7EDE8CD-E13A-4E22-925A-CAB0ACBBBF52}" type="datetime4">
              <a:rPr lang="en-GB" smtClean="0"/>
              <a:t>13 November 2025</a:t>
            </a:fld>
            <a:endParaRPr lang="de-DE"/>
          </a:p>
        </p:txBody>
      </p:sp>
      <p:sp>
        <p:nvSpPr>
          <p:cNvPr id="3" name="Bildplatzhalter 8">
            <a:extLst>
              <a:ext uri="{FF2B5EF4-FFF2-40B4-BE49-F238E27FC236}">
                <a16:creationId xmlns:a16="http://schemas.microsoft.com/office/drawing/2014/main" id="{4DCF081F-341B-5373-88D7-2DF8626F0E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9" y="4831774"/>
            <a:ext cx="5735782" cy="2026226"/>
          </a:xfrm>
          <a:gradFill>
            <a:gsLst>
              <a:gs pos="56680">
                <a:srgbClr val="000000">
                  <a:alpha val="46000"/>
                </a:srgbClr>
              </a:gs>
              <a:gs pos="24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path path="rect">
              <a:fillToRect t="100000" r="100000"/>
            </a:path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lvl1pPr>
              <a:defRPr lang="en-GB">
                <a:solidFill>
                  <a:srgbClr val="000000"/>
                </a:solidFill>
                <a:latin typeface="Aptos" panose="020B0004020202020204" pitchFamily="34" charset="0"/>
                <a:cs typeface="+mn-cs"/>
              </a:defRPr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8AE06D57-299E-4847-535B-F9EBC32C63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5908490"/>
            <a:ext cx="2894689" cy="607292"/>
          </a:xfrm>
          <a:noFill/>
        </p:spPr>
        <p:txBody>
          <a:bodyPr lIns="72000" tIns="72000" rIns="72000" bIns="72000" anchor="t"/>
          <a:lstStyle>
            <a:lvl1pPr marL="0" indent="0" algn="l"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 Placeholder EU Funding Logo  </a:t>
            </a:r>
          </a:p>
        </p:txBody>
      </p:sp>
    </p:spTree>
    <p:extLst>
      <p:ext uri="{BB962C8B-B14F-4D97-AF65-F5344CB8AC3E}">
        <p14:creationId xmlns:p14="http://schemas.microsoft.com/office/powerpoint/2010/main" val="23918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9D2F168-EB49-D5A0-8394-A5B490580E75}"/>
              </a:ext>
            </a:extLst>
          </p:cNvPr>
          <p:cNvSpPr/>
          <p:nvPr userDrawn="1"/>
        </p:nvSpPr>
        <p:spPr>
          <a:xfrm>
            <a:off x="1479182" y="6447046"/>
            <a:ext cx="10712818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C365169-195A-E101-706C-4D4E02D323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9" y="6430751"/>
            <a:ext cx="1039091" cy="390698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3647DA4-5817-7AE8-E6D5-C3D4ED1F3715}"/>
              </a:ext>
            </a:extLst>
          </p:cNvPr>
          <p:cNvSpPr/>
          <p:nvPr userDrawn="1"/>
        </p:nvSpPr>
        <p:spPr>
          <a:xfrm>
            <a:off x="0" y="6447046"/>
            <a:ext cx="295620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69BE4EC7-E9AC-A944-68EC-A5F2AB00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764705"/>
            <a:ext cx="11377265" cy="504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744F400-1FE0-7422-76DB-BBA8E770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7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level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43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28" r:id="rId4"/>
    <p:sldLayoutId id="214748372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Wingdings" panose="05000000000000000000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en-GB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mailto:support.pcs@rne.eu" TargetMode="External"/><Relationship Id="rId5" Type="http://schemas.openxmlformats.org/officeDocument/2006/relationships/hyperlink" Target="https://docs.rne.eu/pcs/pcs-capacity-broker-migration-and-training-info/" TargetMode="Externa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hyperlink" Target="mailto:support.pcs@rne.eu" TargetMode="Externa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7514112-DBCC-A9FF-9871-104981E16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/>
        </p:blipFill>
        <p:spPr>
          <a:xfrm>
            <a:off x="0" y="2993359"/>
            <a:ext cx="12192000" cy="386464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9EDC38D-0FCA-BCAB-D392-7F457E76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620688"/>
            <a:ext cx="9001001" cy="1231106"/>
          </a:xfrm>
        </p:spPr>
        <p:txBody>
          <a:bodyPr/>
          <a:lstStyle/>
          <a:p>
            <a:r>
              <a:rPr lang="en-US" sz="3500" dirty="0"/>
              <a:t>PCS CB - API - </a:t>
            </a:r>
            <a:r>
              <a:rPr lang="en-AT" sz="3500" dirty="0"/>
              <a:t>Introduction</a:t>
            </a:r>
            <a:r>
              <a:rPr lang="en-US" sz="3500" dirty="0"/>
              <a:t> and Training session - Session </a:t>
            </a:r>
            <a:r>
              <a:rPr lang="en-AT" sz="3500" dirty="0"/>
              <a:t>6 - </a:t>
            </a:r>
            <a:r>
              <a:rPr lang="en-AT" sz="3500" dirty="0">
                <a:solidFill>
                  <a:srgbClr val="00B050"/>
                </a:solidFill>
              </a:rPr>
              <a:t>Start at 13:00</a:t>
            </a:r>
            <a:endParaRPr lang="en-GB" sz="3500" noProof="0" dirty="0">
              <a:solidFill>
                <a:srgbClr val="00B050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49F2C8-0317-4478-9752-99A9EF3E1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</p:spPr>
        <p:txBody>
          <a:bodyPr/>
          <a:lstStyle/>
          <a:p>
            <a:fld id="{5A3BE3F7-6AB3-4962-88F8-DE79BD202C9D}" type="datetime4">
              <a:rPr lang="en-GB" smtClean="0"/>
              <a:pPr/>
              <a:t>13 November 2025</a:t>
            </a:fld>
            <a:endParaRPr lang="de-DE"/>
          </a:p>
        </p:txBody>
      </p:sp>
      <p:pic>
        <p:nvPicPr>
          <p:cNvPr id="4" name="Picture Placeholder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410B7E8-55A3-158B-A7E7-3C1639D424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87" b="87"/>
          <a:stretch/>
        </p:blipFill>
        <p:spPr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996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87C560-7A31-4D07-9435-8E46E871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Conclusion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D9A0050-88DE-69A2-E689-D4BA09454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Next training phase in December 2025</a:t>
            </a:r>
          </a:p>
          <a:p>
            <a:pPr lvl="1"/>
            <a:r>
              <a:rPr lang="en-AT" dirty="0"/>
              <a:t>Training plan to be released by RNE by 20.11.2025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83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E0936-B19E-EF33-00A9-67B83C03D1DC}"/>
              </a:ext>
            </a:extLst>
          </p:cNvPr>
          <p:cNvSpPr txBox="1"/>
          <p:nvPr/>
        </p:nvSpPr>
        <p:spPr>
          <a:xfrm>
            <a:off x="335360" y="1628800"/>
            <a:ext cx="6721127" cy="36933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en-AT"/>
              <a:t>RNE Joint Office – PCS Support team: </a:t>
            </a:r>
            <a:r>
              <a:rPr lang="de-DE"/>
              <a:t>support.pcs@rne.eu</a:t>
            </a:r>
            <a:endParaRPr lang="en-A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51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2C211-B4F5-AC5C-6E02-F406168F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A0BD1-6704-35D9-15AE-6F8579D7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</a:t>
            </a:r>
          </a:p>
        </p:txBody>
      </p:sp>
      <p:sp>
        <p:nvSpPr>
          <p:cNvPr id="3" name="easyObject_TOCPush">
            <a:extLst>
              <a:ext uri="{FF2B5EF4-FFF2-40B4-BE49-F238E27FC236}">
                <a16:creationId xmlns:a16="http://schemas.microsoft.com/office/drawing/2014/main" id="{5006B5F4-AC46-0911-7B5F-28614CD11F1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360000" indent="-360000" algn="l" defTabSz="1800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b="1" kern="1200">
                <a:solidFill>
                  <a:srgbClr val="00ADEF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8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2pPr>
            <a:lvl3pPr marL="792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806450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3pPr>
            <a:lvl4pPr marL="1258888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258888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4pPr>
            <a:lvl5pPr marL="1800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7891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>
              <a:spcBef>
                <a:spcPts val="900"/>
              </a:spcBef>
              <a:spcAft>
                <a:spcPts val="320"/>
              </a:spcAft>
              <a:buClr>
                <a:srgbClr val="BA8748"/>
              </a:buClr>
            </a:pPr>
            <a:r>
              <a:rPr lang="en-AT" sz="1400">
                <a:solidFill>
                  <a:schemeClr val="tx1"/>
                </a:solidFill>
                <a:latin typeface="+mn-lt"/>
              </a:rPr>
              <a:t>Welcome to this introduction and training session about PCS CB API. </a:t>
            </a:r>
          </a:p>
          <a:p>
            <a:pPr marL="0" lvl="1" indent="0" defTabSz="914400">
              <a:spcBef>
                <a:spcPts val="900"/>
              </a:spcBef>
              <a:spcAft>
                <a:spcPts val="320"/>
              </a:spcAft>
              <a:buClr>
                <a:srgbClr val="BA8748"/>
              </a:buClr>
            </a:pPr>
            <a:r>
              <a:rPr lang="en-AT" sz="1400">
                <a:solidFill>
                  <a:schemeClr val="tx1"/>
                </a:solidFill>
                <a:latin typeface="+mn-lt"/>
              </a:rPr>
              <a:t>To ensure a smooth and productive meeting, please follow these instructions while the session is in progress:</a:t>
            </a:r>
          </a:p>
          <a:p>
            <a:pPr marL="285750" lvl="1" indent="-285750" defTabSz="914400">
              <a:spcBef>
                <a:spcPts val="900"/>
              </a:spcBef>
              <a:spcAft>
                <a:spcPts val="320"/>
              </a:spcAft>
              <a:buClr>
                <a:srgbClr val="BA8748"/>
              </a:buClr>
              <a:buFont typeface="Arial" panose="020B0604020202020204" pitchFamily="34" charset="0"/>
              <a:buChar char="•"/>
            </a:pPr>
            <a:r>
              <a:rPr lang="en-AT" sz="1400">
                <a:solidFill>
                  <a:schemeClr val="tx1"/>
                </a:solidFill>
                <a:latin typeface="+mn-lt"/>
              </a:rPr>
              <a:t>Keep your microphone muted and your camera turned off when you are not speaking.</a:t>
            </a:r>
          </a:p>
          <a:p>
            <a:pPr marL="285750" lvl="1" indent="-285750" defTabSz="914400">
              <a:spcBef>
                <a:spcPts val="900"/>
              </a:spcBef>
              <a:spcAft>
                <a:spcPts val="320"/>
              </a:spcAft>
              <a:buClr>
                <a:srgbClr val="BA8748"/>
              </a:buClr>
              <a:buFont typeface="Arial" panose="020B0604020202020204" pitchFamily="34" charset="0"/>
              <a:buChar char="•"/>
            </a:pPr>
            <a:r>
              <a:rPr lang="en-AT" sz="1400">
                <a:solidFill>
                  <a:schemeClr val="tx1"/>
                </a:solidFill>
                <a:latin typeface="+mn-lt"/>
              </a:rPr>
              <a:t>Questions and comments from the meeting participants will be addressed during the dedicated Q&amp;A agenda point. </a:t>
            </a:r>
          </a:p>
          <a:p>
            <a:pPr marL="285750" lvl="1" indent="-285750" defTabSz="914400">
              <a:spcBef>
                <a:spcPts val="900"/>
              </a:spcBef>
              <a:spcAft>
                <a:spcPts val="320"/>
              </a:spcAft>
              <a:buClr>
                <a:srgbClr val="BA8748"/>
              </a:buClr>
              <a:buFont typeface="Arial" panose="020B0604020202020204" pitchFamily="34" charset="0"/>
              <a:buChar char="•"/>
            </a:pPr>
            <a:r>
              <a:rPr lang="en-AT" sz="1400">
                <a:solidFill>
                  <a:schemeClr val="tx1"/>
                </a:solidFill>
                <a:latin typeface="+mn-lt"/>
              </a:rPr>
              <a:t>If you experience technical difficulties, please send a message in the chat. </a:t>
            </a: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  <a:tabLst>
                <a:tab pos="354013" algn="l"/>
                <a:tab pos="1081088" algn="l"/>
                <a:tab pos="4748213" algn="r"/>
              </a:tabLst>
            </a:pPr>
            <a:endParaRPr lang="en-US" sz="16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79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7514112-DBCC-A9FF-9871-104981E16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/>
        </p:blipFill>
        <p:spPr>
          <a:xfrm>
            <a:off x="0" y="2993359"/>
            <a:ext cx="12192000" cy="386464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9EDC38D-0FCA-BCAB-D392-7F457E76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620688"/>
            <a:ext cx="9001001" cy="1231106"/>
          </a:xfrm>
        </p:spPr>
        <p:txBody>
          <a:bodyPr/>
          <a:lstStyle/>
          <a:p>
            <a:r>
              <a:rPr lang="en-US" dirty="0"/>
              <a:t>PCS CB - API - </a:t>
            </a:r>
            <a:r>
              <a:rPr lang="en-AT" dirty="0"/>
              <a:t>Introduction</a:t>
            </a:r>
            <a:r>
              <a:rPr lang="en-US" dirty="0"/>
              <a:t> and Training session - Session </a:t>
            </a:r>
            <a:r>
              <a:rPr lang="en-AT" dirty="0"/>
              <a:t>6</a:t>
            </a:r>
            <a:endParaRPr lang="en-GB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49F2C8-0317-4478-9752-99A9EF3E1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</p:spPr>
        <p:txBody>
          <a:bodyPr/>
          <a:lstStyle/>
          <a:p>
            <a:fld id="{5A3BE3F7-6AB3-4962-88F8-DE79BD202C9D}" type="datetime4">
              <a:rPr lang="en-GB" smtClean="0"/>
              <a:pPr/>
              <a:t>13 November 2025</a:t>
            </a:fld>
            <a:endParaRPr lang="de-DE"/>
          </a:p>
        </p:txBody>
      </p:sp>
      <p:pic>
        <p:nvPicPr>
          <p:cNvPr id="5" name="Picture Placeholder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876B120-6DA3-1144-6F31-AD33A839B1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30608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0841C-CDD2-4BAA-80D9-35C5246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</a:t>
            </a:r>
          </a:p>
        </p:txBody>
      </p:sp>
      <p:sp>
        <p:nvSpPr>
          <p:cNvPr id="3" name="easyObject_TOCPush">
            <a:extLst>
              <a:ext uri="{FF2B5EF4-FFF2-40B4-BE49-F238E27FC236}">
                <a16:creationId xmlns:a16="http://schemas.microsoft.com/office/drawing/2014/main" id="{68D94AA0-3292-4AF8-909A-A89109924AC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numCol="1" spcCol="360000" rtlCol="0" anchor="t">
            <a:noAutofit/>
          </a:bodyPr>
          <a:lstStyle>
            <a:lvl1pPr marL="360000" indent="-360000" algn="l" defTabSz="1800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b="1" kern="1200">
                <a:solidFill>
                  <a:srgbClr val="00ADEF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8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2pPr>
            <a:lvl3pPr marL="792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806450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3pPr>
            <a:lvl4pPr marL="1258888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258888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4pPr>
            <a:lvl5pPr marL="1800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7891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Introduction</a:t>
            </a:r>
          </a:p>
          <a:p>
            <a:pPr marL="466725" indent="-466725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Questions and Anwers </a:t>
            </a:r>
          </a:p>
          <a:p>
            <a:pPr marL="466725" indent="-466725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Conclusion</a:t>
            </a: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  <a:tabLst>
                <a:tab pos="354013" algn="l"/>
                <a:tab pos="1081088" algn="l"/>
                <a:tab pos="4748213" algn="r"/>
              </a:tabLst>
            </a:pP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80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661F-1B42-91DD-5A04-F1003487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/>
              <a:t>Introduction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83DA0-8CA3-FD8E-7740-E96968A7B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/>
              <a:t>01</a:t>
            </a:r>
            <a:endParaRPr lang="en-US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BE1BD450-706E-F70F-6C80-E43291DFCB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372396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87C560-7A31-4D07-9435-8E46E871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Introduction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D9A0050-88DE-69A2-E689-D4BA09454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400" dirty="0"/>
              <a:t>Target audiences</a:t>
            </a:r>
          </a:p>
          <a:p>
            <a:r>
              <a:rPr lang="en-AT" sz="1400" b="0" dirty="0">
                <a:latin typeface="+mn-lt"/>
              </a:rPr>
              <a:t>Current PCS EC API users, future PCS CB API users, and anyone interested in knowing more about PCS CB API</a:t>
            </a:r>
            <a:endParaRPr lang="en-AT" sz="1400" dirty="0"/>
          </a:p>
          <a:p>
            <a:endParaRPr lang="en-AT" sz="1400" dirty="0"/>
          </a:p>
          <a:p>
            <a:r>
              <a:rPr lang="en-US" sz="1400" dirty="0"/>
              <a:t>Recommended prior knowledge for participants and </a:t>
            </a:r>
            <a:r>
              <a:rPr lang="en-AT" sz="1400" dirty="0"/>
              <a:t>viewers of</a:t>
            </a:r>
            <a:r>
              <a:rPr lang="en-US" sz="1400" dirty="0"/>
              <a:t> the meeting recordings</a:t>
            </a:r>
            <a:endParaRPr lang="en-AT" sz="1400" b="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sz="1400" dirty="0"/>
              <a:t>Familiarity with TAF/TAP TSI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sz="1400" dirty="0"/>
              <a:t>Participation or viewing of the general introduction and training sessions (</a:t>
            </a:r>
            <a:r>
              <a:rPr lang="en-AT" sz="1400" dirty="0">
                <a:hlinkClick r:id="rId5"/>
              </a:rPr>
              <a:t>list available here</a:t>
            </a:r>
            <a:r>
              <a:rPr lang="en-AT" sz="1400" dirty="0"/>
              <a:t>)</a:t>
            </a:r>
          </a:p>
          <a:p>
            <a:endParaRPr lang="en-AT" sz="1400" dirty="0"/>
          </a:p>
          <a:p>
            <a:r>
              <a:rPr lang="en-US" sz="1400" dirty="0"/>
              <a:t>By the end of </a:t>
            </a:r>
            <a:r>
              <a:rPr lang="en-US" sz="1400" dirty="0" err="1"/>
              <a:t>th</a:t>
            </a:r>
            <a:r>
              <a:rPr lang="en-AT" sz="1400" dirty="0"/>
              <a:t>is series of sessions</a:t>
            </a:r>
            <a:r>
              <a:rPr lang="en-US" sz="1400" dirty="0"/>
              <a:t>, </a:t>
            </a:r>
            <a:r>
              <a:rPr lang="en-AT" sz="1400" dirty="0"/>
              <a:t>participants and recording viewers will be able to: </a:t>
            </a: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Understand </a:t>
            </a:r>
            <a:r>
              <a:rPr lang="en-AT" sz="1400" dirty="0"/>
              <a:t>the key aspects defining PCS CB API </a:t>
            </a:r>
            <a:r>
              <a:rPr lang="en-US" sz="1400" dirty="0"/>
              <a:t> </a:t>
            </a:r>
            <a:endParaRPr lang="en-AT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sz="1400" dirty="0"/>
              <a:t>Navigate through the technical specifications to recognize the logic of PCS CB API operations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sz="1400" dirty="0"/>
              <a:t>Complete basic testing actions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where to find </a:t>
            </a:r>
            <a:r>
              <a:rPr lang="en-AT" sz="1400" dirty="0"/>
              <a:t>help and the documentation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sz="1400" dirty="0"/>
          </a:p>
          <a:p>
            <a:pPr lvl="1"/>
            <a:r>
              <a:rPr lang="en-AT" sz="1200" dirty="0"/>
              <a:t>RNE Joint Office – PCS Support: </a:t>
            </a:r>
            <a:r>
              <a:rPr lang="de-DE" sz="1200" dirty="0">
                <a:hlinkClick r:id="rId6"/>
              </a:rPr>
              <a:t>support.pcs@rne.eu</a:t>
            </a:r>
            <a:r>
              <a:rPr lang="en-AT" sz="1200" dirty="0"/>
              <a:t> (for all communications about PCS: questions etc)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sz="1400" dirty="0"/>
          </a:p>
          <a:p>
            <a:endParaRPr lang="en-AT" sz="1400" dirty="0"/>
          </a:p>
          <a:p>
            <a:endParaRPr lang="en-AT" sz="1400" dirty="0"/>
          </a:p>
          <a:p>
            <a:endParaRPr lang="en-AT" sz="1400" b="0" dirty="0">
              <a:latin typeface="+mn-lt"/>
            </a:endParaRPr>
          </a:p>
          <a:p>
            <a:endParaRPr lang="en-AT" sz="1400" b="0" dirty="0">
              <a:latin typeface="+mn-lt"/>
            </a:endParaRPr>
          </a:p>
          <a:p>
            <a:endParaRPr lang="en-AT" sz="1400" b="0" dirty="0">
              <a:latin typeface="+mn-lt"/>
            </a:endParaRPr>
          </a:p>
          <a:p>
            <a:pPr lvl="1"/>
            <a:endParaRPr lang="en-AT" sz="1400" dirty="0"/>
          </a:p>
          <a:p>
            <a:pPr lvl="1"/>
            <a:endParaRPr lang="en-AT" sz="1400" dirty="0"/>
          </a:p>
          <a:p>
            <a:pPr lvl="1"/>
            <a:endParaRPr lang="en-AT" sz="1400" dirty="0"/>
          </a:p>
          <a:p>
            <a:pPr lvl="1"/>
            <a:endParaRPr lang="en-AT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16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C314-13B0-A2EA-00B4-2AE687EBC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5D5E-968B-42FA-2215-4F91CACE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/>
              <a:t>Questions and Answers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86FFB-BFA1-9022-5880-3E06B5D9EC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/>
              <a:t>02</a:t>
            </a:r>
            <a:endParaRPr lang="en-US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866CB87-93C2-ACCB-6C43-DBEDA3A3FF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58723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6C11-4BA2-6427-EF0C-F56B3F80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DE1DAA-BC4E-EB17-FCC9-52E8EFB5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Questions and Answers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CEECD20-8CFD-0508-F261-45105B94E10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AT" dirty="0">
                <a:latin typeface="+mn-lt"/>
              </a:rPr>
              <a:t>Question 1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AT" dirty="0" err="1"/>
              <a:t>arija</a:t>
            </a:r>
            <a:r>
              <a:rPr lang="en-AT" dirty="0"/>
              <a:t> </a:t>
            </a:r>
            <a:r>
              <a:rPr lang="en-AT" dirty="0" err="1"/>
              <a:t>Prsa</a:t>
            </a:r>
            <a:r>
              <a:rPr lang="en-AT" dirty="0"/>
              <a:t> - </a:t>
            </a:r>
            <a:r>
              <a:rPr lang="hr-HR" dirty="0"/>
              <a:t>HŽ Infrastruktura</a:t>
            </a:r>
            <a:r>
              <a:rPr lang="en-AT" dirty="0"/>
              <a:t>: which env</a:t>
            </a:r>
            <a:r>
              <a:rPr lang="de-DE" dirty="0" err="1"/>
              <a:t>ir</a:t>
            </a:r>
            <a:r>
              <a:rPr lang="en-AT" dirty="0" err="1"/>
              <a:t>onment</a:t>
            </a:r>
            <a:r>
              <a:rPr lang="en-AT" dirty="0"/>
              <a:t> can be used for testing? Accessing PCS GUI Test is currently not possible.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dirty="0"/>
              <a:t>Answer - RNE JO: the Test and the Pre-production env</a:t>
            </a:r>
            <a:r>
              <a:rPr lang="de-DE" dirty="0"/>
              <a:t>iron</a:t>
            </a:r>
            <a:r>
              <a:rPr lang="en-AT" dirty="0" err="1"/>
              <a:t>ment</a:t>
            </a:r>
            <a:r>
              <a:rPr lang="en-AT" dirty="0"/>
              <a:t> can be used. Access issues should be sent to </a:t>
            </a:r>
            <a:r>
              <a:rPr lang="de-DE" dirty="0">
                <a:hlinkClick r:id="rId5"/>
              </a:rPr>
              <a:t>support.pcs@rne.eu</a:t>
            </a:r>
            <a:r>
              <a:rPr lang="en-AT" dirty="0"/>
              <a:t>. </a:t>
            </a:r>
            <a:r>
              <a:rPr lang="de-DE" dirty="0"/>
              <a:t>A</a:t>
            </a:r>
            <a:r>
              <a:rPr lang="en-AT" dirty="0" err="1"/>
              <a:t>ddtional</a:t>
            </a:r>
            <a:r>
              <a:rPr lang="en-AT" dirty="0"/>
              <a:t> information: until further information, the Test env</a:t>
            </a:r>
            <a:r>
              <a:rPr lang="de-DE" dirty="0" err="1"/>
              <a:t>ir</a:t>
            </a:r>
            <a:r>
              <a:rPr lang="en-AT" dirty="0" err="1"/>
              <a:t>onment</a:t>
            </a:r>
            <a:r>
              <a:rPr lang="en-AT" dirty="0"/>
              <a:t> is only available to the current mem</a:t>
            </a:r>
            <a:r>
              <a:rPr lang="de-DE" dirty="0" err="1"/>
              <a:t>be</a:t>
            </a:r>
            <a:r>
              <a:rPr lang="en-AT" dirty="0" err="1"/>
              <a:t>rs</a:t>
            </a:r>
            <a:r>
              <a:rPr lang="en-AT" dirty="0"/>
              <a:t> of the “Development Task Force”.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AT" dirty="0">
                <a:latin typeface="+mn-lt"/>
              </a:rPr>
              <a:t>Question 2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AT" dirty="0" err="1"/>
              <a:t>arija</a:t>
            </a:r>
            <a:r>
              <a:rPr lang="en-AT" dirty="0"/>
              <a:t> </a:t>
            </a:r>
            <a:r>
              <a:rPr lang="en-AT" dirty="0" err="1"/>
              <a:t>Prsa</a:t>
            </a:r>
            <a:r>
              <a:rPr lang="en-AT" dirty="0"/>
              <a:t> - </a:t>
            </a:r>
            <a:r>
              <a:rPr lang="hr-HR" dirty="0"/>
              <a:t>HŽ Infrastruktura</a:t>
            </a:r>
            <a:r>
              <a:rPr lang="en-AT" dirty="0"/>
              <a:t>: is the error code list for PCS CB the same as the one for PCS EC? 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dirty="0"/>
              <a:t>Answer - RNE JO: they are different, but there can be some similarities. The list is in </a:t>
            </a:r>
            <a:r>
              <a:rPr lang="en-AT" dirty="0" err="1"/>
              <a:t>appe</a:t>
            </a:r>
            <a:r>
              <a:rPr lang="de-DE" dirty="0" err="1"/>
              <a:t>nd</a:t>
            </a:r>
            <a:r>
              <a:rPr lang="en-AT" dirty="0"/>
              <a:t>ix B of the tec</a:t>
            </a:r>
            <a:r>
              <a:rPr lang="de-DE" dirty="0"/>
              <a:t>h</a:t>
            </a:r>
            <a:r>
              <a:rPr lang="en-AT" dirty="0" err="1"/>
              <a:t>nical</a:t>
            </a:r>
            <a:r>
              <a:rPr lang="en-AT" dirty="0"/>
              <a:t> specifications. Main reason for the differences: improved </a:t>
            </a:r>
            <a:r>
              <a:rPr lang="en-AT" dirty="0" err="1"/>
              <a:t>ali</a:t>
            </a:r>
            <a:r>
              <a:rPr lang="de-DE" dirty="0" err="1"/>
              <a:t>gn</a:t>
            </a:r>
            <a:r>
              <a:rPr lang="en-AT" dirty="0" err="1"/>
              <a:t>ment</a:t>
            </a:r>
            <a:r>
              <a:rPr lang="en-AT" dirty="0"/>
              <a:t> to the sector’s error code list.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AT" dirty="0">
                <a:latin typeface="+mn-lt"/>
              </a:rPr>
              <a:t>Question 3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AT" dirty="0" err="1"/>
              <a:t>arija</a:t>
            </a:r>
            <a:r>
              <a:rPr lang="en-AT" dirty="0"/>
              <a:t> </a:t>
            </a:r>
            <a:r>
              <a:rPr lang="en-AT" dirty="0" err="1"/>
              <a:t>Prsa</a:t>
            </a:r>
            <a:r>
              <a:rPr lang="en-AT" dirty="0"/>
              <a:t> - </a:t>
            </a:r>
            <a:r>
              <a:rPr lang="hr-HR" dirty="0"/>
              <a:t>HŽ Infrastruktura</a:t>
            </a:r>
            <a:r>
              <a:rPr lang="en-AT" dirty="0"/>
              <a:t>: how will we be info</a:t>
            </a:r>
            <a:r>
              <a:rPr lang="de-DE" dirty="0" err="1"/>
              <a:t>rm</a:t>
            </a:r>
            <a:r>
              <a:rPr lang="en-AT" dirty="0"/>
              <a:t>ed about the December training plan.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dirty="0"/>
              <a:t>Answer - RNE JO: with an email rom the PCS newsletter. This page will also contain the training plan.</a:t>
            </a:r>
            <a:endParaRPr lang="en-AT" b="1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42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A84A-0364-F072-5170-46442D93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B599-D74A-D94A-99F2-8FDA5E66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2E456-2685-2165-3BAD-31C711076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07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4B989A5-34BE-F73C-86C2-A46383C42D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378599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RNE"/>
  <p:tag name="DEFAULTLANGUAGEID" val="1033"/>
  <p:tag name="EASYCHECK" val=";PMM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  <p:tag name="EASYCOUNT" val=";4."/>
  <p:tag name="EASYCHECK" val=";SH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ITEM" val="Hauptkapitel"/>
  <p:tag name="EASYCHECK" val=";SHNO"/>
  <p:tag name="ISTOCPAG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_OPTIONS" val="&lt;?xml version=&quot;1.0&quot; encoding=&quot;utf-16&quot;?&gt;&#10;&lt;toc_options xmlns:xsi=&quot;http://www.w3.org/2001/XMLSchema-instance&quot; xmlns:xsd=&quot;http://www.w3.org/2001/XMLSchema&quot;&gt;&#10;  &lt;allowAutoIndenting&gt;true&lt;/allowAutoIndenting&gt;&#10;  &lt;autoIndenting&gt;true&lt;/autoIndenting&gt;&#10;  &lt;standardFontSize&gt;14&lt;/standardFontSize&gt;&#10;  &lt;indentSecondLevel&gt;false&lt;/indentSecondLevel&gt;&#10;  &lt;indentExtraSpace&gt;0&lt;/indentExtraSpace&gt;&#10;  &lt;numberspace&gt;100&lt;/numberspace&gt;&#10;  &lt;refreshFormatFromMaster&gt;false&lt;/refreshFormatFromMaster&gt;&#10;  &lt;pageNumberingFormatMainChapters&gt;firstPageOnly&lt;/pageNumberingFormatMainChapters&gt;&#10;  &lt;pageNumberingFormatSubChapters&gt;firstPageOnly&lt;/pageNumberingFormatSubChapters&gt;&#10;  &lt;numberFormats&gt;&#10;    &lt;string&gt;#1.&lt;/string&gt;&#10;    &lt;string&gt;#1.#2&lt;/string&gt;&#10;    &lt;string&gt;#1.#2.#3&lt;/string&gt;&#10;  &lt;/numberFormats&gt;&#10;  &lt;highlightShapeType&gt;mainChapter&lt;/highlightShapeType&gt;&#10;  &lt;highlightShapeMarginHorizontal&gt;4&lt;/highlightShapeMarginHorizontal&gt;&#10;  &lt;highlightShapeMarginVertical&gt;2.2&lt;/highlightShapeMarginVertical&gt;&#10;  &lt;highlightShapeColor&gt;230, 230, 230&lt;/highlightShapeColor&gt;&#10;  &lt;highlightShapeLineColor&gt;-1&lt;/highlightShapeLineColor&gt;&#10;  &lt;highlightShapeLineWeight&gt;50&lt;/highlightShapeLineWeight&gt;&#10;  &lt;highlightFontColorNonActiveChapters&gt;-1&lt;/highlightFontColorNonActiveChapters&gt;&#10;  &lt;hasDividerPages&gt;false&lt;/hasDividerPages&gt;&#10;  &lt;canCreateDividerPages&gt;true&lt;/canCreateDividerPages&gt;&#10;  &lt;createDividerPageMode&gt;duplicateSlide&lt;/createDividerPageMode&gt;&#10;  &lt;canUpdateFromDividerPages&gt;false&lt;/canUpdateFromDividerPages&gt;&#10;  &lt;autoUpdateNavigatorsIfNumberHasChanged&gt;true&lt;/autoUpdateNavigatorsIfNumberHasChanged&gt;&#10;  &lt;skipEmptySections&gt;false&lt;/skipEmptySections&gt;&#10;  &lt;setSections&gt;firstLevel&lt;/setSections&gt;&#10;  &lt;writeNAToEmptySubchapters&gt;false&lt;/writeNAToEmptySubchapters&gt;&#10;  &lt;createdSectionsOnLastRefresh&gt;false&lt;/createdSectionsOnLastRefresh&gt;&#10;&lt;/toc_options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  <p:tag name="EASYCOUNT" val=";4."/>
  <p:tag name="EASYCHECK" val=";SH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ITEM" val="Hauptkapitel"/>
  <p:tag name="EASYCHECK" val=";SHNO"/>
  <p:tag name="ISTOCPAG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_OPTIONS" val="&lt;?xml version=&quot;1.0&quot; encoding=&quot;utf-16&quot;?&gt;&#10;&lt;toc_options xmlns:xsi=&quot;http://www.w3.org/2001/XMLSchema-instance&quot; xmlns:xsd=&quot;http://www.w3.org/2001/XMLSchema&quot;&gt;&#10;  &lt;allowAutoIndenting&gt;true&lt;/allowAutoIndenting&gt;&#10;  &lt;autoIndenting&gt;true&lt;/autoIndenting&gt;&#10;  &lt;standardFontSize&gt;14&lt;/standardFontSize&gt;&#10;  &lt;indentSecondLevel&gt;false&lt;/indentSecondLevel&gt;&#10;  &lt;indentExtraSpace&gt;0&lt;/indentExtraSpace&gt;&#10;  &lt;numberspace&gt;100&lt;/numberspace&gt;&#10;  &lt;refreshFormatFromMaster&gt;false&lt;/refreshFormatFromMaster&gt;&#10;  &lt;pageNumberingFormatMainChapters&gt;firstPageOnly&lt;/pageNumberingFormatMainChapters&gt;&#10;  &lt;pageNumberingFormatSubChapters&gt;firstPageOnly&lt;/pageNumberingFormatSubChapters&gt;&#10;  &lt;numberFormats&gt;&#10;    &lt;string&gt;#1.&lt;/string&gt;&#10;    &lt;string&gt;#1.#2&lt;/string&gt;&#10;    &lt;string&gt;#1.#2.#3&lt;/string&gt;&#10;  &lt;/numberFormats&gt;&#10;  &lt;highlightShapeType&gt;mainChapter&lt;/highlightShapeType&gt;&#10;  &lt;highlightShapeMarginHorizontal&gt;4&lt;/highlightShapeMarginHorizontal&gt;&#10;  &lt;highlightShapeMarginVertical&gt;2.2&lt;/highlightShapeMarginVertical&gt;&#10;  &lt;highlightShapeColor&gt;230, 230, 230&lt;/highlightShapeColor&gt;&#10;  &lt;highlightShapeLineColor&gt;-1&lt;/highlightShapeLineColor&gt;&#10;  &lt;highlightShapeLineWeight&gt;50&lt;/highlightShapeLineWeight&gt;&#10;  &lt;highlightFontColorNonActiveChapters&gt;-1&lt;/highlightFontColorNonActiveChapters&gt;&#10;  &lt;hasDividerPages&gt;false&lt;/hasDividerPages&gt;&#10;  &lt;canCreateDividerPages&gt;true&lt;/canCreateDividerPages&gt;&#10;  &lt;createDividerPageMode&gt;duplicateSlide&lt;/createDividerPageMode&gt;&#10;  &lt;canUpdateFromDividerPages&gt;false&lt;/canUpdateFromDividerPages&gt;&#10;  &lt;autoUpdateNavigatorsIfNumberHasChanged&gt;true&lt;/autoUpdateNavigatorsIfNumberHasChanged&gt;&#10;  &lt;skipEmptySections&gt;false&lt;/skipEmptySections&gt;&#10;  &lt;setSections&gt;firstLevel&lt;/setSections&gt;&#10;  &lt;writeNAToEmptySubchapters&gt;false&lt;/writeNAToEmptySubchapters&gt;&#10;  &lt;createdSectionsOnLastRefresh&gt;false&lt;/createdSectionsOnLastRefresh&gt;&#10;&lt;/toc_options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heme/theme1.xml><?xml version="1.0" encoding="utf-8"?>
<a:theme xmlns:a="http://schemas.openxmlformats.org/drawingml/2006/main" name="RNE Capacity Management">
  <a:themeElements>
    <a:clrScheme name="RNE Capacity Mgmt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3C517A"/>
      </a:accent2>
      <a:accent3>
        <a:srgbClr val="6D7D9B"/>
      </a:accent3>
      <a:accent4>
        <a:srgbClr val="9DA8BD"/>
      </a:accent4>
      <a:accent5>
        <a:srgbClr val="CED4DE"/>
      </a:accent5>
      <a:accent6>
        <a:srgbClr val="E8E8E8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8E8"/>
        </a:solidFill>
        <a:ln w="6350" cap="flat" cmpd="sng" algn="ctr">
          <a:noFill/>
          <a:prstDash val="solid"/>
          <a:miter lim="800000"/>
        </a:ln>
        <a:effectLst/>
      </a:spPr>
      <a:bodyPr lIns="72000" tIns="72000" rIns="72000" bIns="72000" rtlCol="0" anchor="ctr"/>
      <a:lstStyle>
        <a:defPPr algn="ctr">
          <a:defRPr sz="1600" dirty="0" err="1">
            <a:solidFill>
              <a:srgbClr val="000000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TTR Applications" id="{5FDCE255-537B-4408-94AC-576D76F248F3}" vid="{E3CF6801-2797-4660-8D2B-1342192527C0}"/>
    </a:ext>
  </a:extLst>
</a:theme>
</file>

<file path=ppt/theme/theme2.xml><?xml version="1.0" encoding="utf-8"?>
<a:theme xmlns:a="http://schemas.openxmlformats.org/drawingml/2006/main" name="Office">
  <a:themeElements>
    <a:clrScheme name="RNE (easySlides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075F20"/>
      </a:accent2>
      <a:accent3>
        <a:srgbClr val="4A1863"/>
      </a:accent3>
      <a:accent4>
        <a:srgbClr val="49716A"/>
      </a:accent4>
      <a:accent5>
        <a:srgbClr val="05C6C1"/>
      </a:accent5>
      <a:accent6>
        <a:srgbClr val="E8BC10"/>
      </a:accent6>
      <a:hlink>
        <a:srgbClr val="0B2659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RNE (Rail Net Europe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75F20"/>
      </a:accent1>
      <a:accent2>
        <a:srgbClr val="4A1863"/>
      </a:accent2>
      <a:accent3>
        <a:srgbClr val="49716A"/>
      </a:accent3>
      <a:accent4>
        <a:srgbClr val="0E2841"/>
      </a:accent4>
      <a:accent5>
        <a:srgbClr val="B20E10"/>
      </a:accent5>
      <a:accent6>
        <a:srgbClr val="E8BC10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36B0B2B506A49A23FF554A13B8732" ma:contentTypeVersion="14" ma:contentTypeDescription="Create a new document." ma:contentTypeScope="" ma:versionID="47ca4836c765764dd664c00d4b536f86">
  <xsd:schema xmlns:xsd="http://www.w3.org/2001/XMLSchema" xmlns:xs="http://www.w3.org/2001/XMLSchema" xmlns:p="http://schemas.microsoft.com/office/2006/metadata/properties" xmlns:ns2="700d1046-6700-487c-acb2-d60f1d40240a" xmlns:ns3="1c373fc7-1c31-4330-8a8d-711a8abc90be" targetNamespace="http://schemas.microsoft.com/office/2006/metadata/properties" ma:root="true" ma:fieldsID="d66e67c9fc0c8e4ef8db6a49f2ee8227" ns2:_="" ns3:_="">
    <xsd:import namespace="700d1046-6700-487c-acb2-d60f1d40240a"/>
    <xsd:import namespace="1c373fc7-1c31-4330-8a8d-711a8abc9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d1046-6700-487c-acb2-d60f1d402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f894d4-046f-4fd1-b7fa-285231e703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3fc7-1c31-4330-8a8d-711a8abc90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6dd272-86d8-401b-a1ef-249dd5f13a56}" ma:internalName="TaxCatchAll" ma:showField="CatchAllData" ma:web="1c373fc7-1c31-4330-8a8d-711a8abc9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0d1046-6700-487c-acb2-d60f1d40240a">
      <Terms xmlns="http://schemas.microsoft.com/office/infopath/2007/PartnerControls"/>
    </lcf76f155ced4ddcb4097134ff3c332f>
    <TaxCatchAll xmlns="1c373fc7-1c31-4330-8a8d-711a8abc90be" xsi:nil="true"/>
  </documentManagement>
</p:properties>
</file>

<file path=customXml/itemProps1.xml><?xml version="1.0" encoding="utf-8"?>
<ds:datastoreItem xmlns:ds="http://schemas.openxmlformats.org/officeDocument/2006/customXml" ds:itemID="{C2253D86-3BF5-4731-950F-7ECDB6BD6DA6}">
  <ds:schemaRefs>
    <ds:schemaRef ds:uri="1c373fc7-1c31-4330-8a8d-711a8abc90be"/>
    <ds:schemaRef ds:uri="700d1046-6700-487c-acb2-d60f1d4024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3C71CB-5BCD-4D8A-AFDB-E9D4C88D2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AA872D-E506-4848-A9C6-67AC553D8CAD}">
  <ds:schemaRefs>
    <ds:schemaRef ds:uri="http://purl.org/dc/dcmitype/"/>
    <ds:schemaRef ds:uri="1c373fc7-1c31-4330-8a8d-711a8abc90be"/>
    <ds:schemaRef ds:uri="http://schemas.microsoft.com/office/2006/documentManagement/types"/>
    <ds:schemaRef ds:uri="700d1046-6700-487c-acb2-d60f1d40240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1605717a-48fd-474a-a9d8-c77fe3d1c937}" enabled="0" method="" siteId="{1605717a-48fd-474a-a9d8-c77fe3d1c9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TTR Applications_Template</Template>
  <TotalTime>0</TotalTime>
  <Words>560</Words>
  <Application>Microsoft Office PowerPoint</Application>
  <PresentationFormat>Widescreen</PresentationFormat>
  <Paragraphs>87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Segoe UI</vt:lpstr>
      <vt:lpstr>Wingdings</vt:lpstr>
      <vt:lpstr>RNE Capacity Management</vt:lpstr>
      <vt:lpstr>PCS CB - API - Introduction and Training session - Session 6 - Start at 13:00</vt:lpstr>
      <vt:lpstr>Table of Content</vt:lpstr>
      <vt:lpstr>PCS CB - API - Introduction and Training session - Session 6</vt:lpstr>
      <vt:lpstr>Table of Content</vt:lpstr>
      <vt:lpstr>Introduction</vt:lpstr>
      <vt:lpstr>Introduction</vt:lpstr>
      <vt:lpstr>Questions and Answers</vt:lpstr>
      <vt:lpstr>Questions and Answers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Ayper Deniz</dc:creator>
  <cp:lastModifiedBy>Nicolas Jasinski</cp:lastModifiedBy>
  <cp:revision>2</cp:revision>
  <dcterms:created xsi:type="dcterms:W3CDTF">2024-08-26T10:23:19Z</dcterms:created>
  <dcterms:modified xsi:type="dcterms:W3CDTF">2025-11-13T17:38:15Z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0x01010094036B0B2B506A49A23FF554A13B8732</vt:lpwstr>
  </property>
  <property fmtid="{D5CDD505-2E9C-101B-9397-08002B2CF9AE}" pid="3" name="MediaServiceImageTags">
    <vt:lpwstr/>
  </property>
</Properties>
</file>