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4"/>
  </p:sldMasterIdLst>
  <p:notesMasterIdLst>
    <p:notesMasterId r:id="rId15"/>
  </p:notesMasterIdLst>
  <p:handoutMasterIdLst>
    <p:handoutMasterId r:id="rId16"/>
  </p:handoutMasterIdLst>
  <p:sldIdLst>
    <p:sldId id="2147469008" r:id="rId5"/>
    <p:sldId id="2147469059" r:id="rId6"/>
    <p:sldId id="2147469060" r:id="rId7"/>
    <p:sldId id="2147469061" r:id="rId8"/>
    <p:sldId id="2147469074" r:id="rId9"/>
    <p:sldId id="2147469069" r:id="rId10"/>
    <p:sldId id="2147469070" r:id="rId11"/>
    <p:sldId id="2147469071" r:id="rId12"/>
    <p:sldId id="2147469072" r:id="rId13"/>
    <p:sldId id="2147469073" r:id="rId14"/>
  </p:sldIdLst>
  <p:sldSz cx="12192000" cy="6858000"/>
  <p:notesSz cx="6858000" cy="9144000"/>
  <p:custDataLst>
    <p:tags r:id="rId1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F6FE31-CCE2-8BE9-432D-91C1F3A0120A}" name="Nicolas Jasinski" initials="NJ" userId="S::Nicolas.Jasinski@rne.eu::fb3b270e-0060-4a53-b029-042c626c779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B71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909FD-536B-4A77-8920-53D925D1DF90}" v="9" dt="2025-11-07T09:14:11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814" autoAdjust="0"/>
    <p:restoredTop sz="94715" autoAdjust="0"/>
  </p:normalViewPr>
  <p:slideViewPr>
    <p:cSldViewPr>
      <p:cViewPr varScale="1">
        <p:scale>
          <a:sx n="111" d="100"/>
          <a:sy n="111" d="100"/>
        </p:scale>
        <p:origin x="12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DD6B370-745D-0DFC-9EF4-ECD5B1BB33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46A4B3-4744-C7FD-01F6-A19FA81E3ED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5B2C1-A98F-4CBC-BF76-9A9101728E70}" type="datetimeFigureOut">
              <a:rPr lang="de-DE" smtClean="0"/>
              <a:t>07.11.2025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79A273A-915E-C0B5-B586-0D470F0FED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2DC2AA-24ED-1812-DF68-09D5F49549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2B071-104A-477C-9D1E-72E2CB0A417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473800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Mastertextformat bearbeiten</a:t>
            </a:r>
          </a:p>
          <a:p>
            <a:pPr marL="180000" lvl="1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Wingdings" panose="05000000000000000000" pitchFamily="2" charset="2"/>
              <a:buChar char="§"/>
            </a:pPr>
            <a:r>
              <a:rPr lang="de-DE" dirty="0"/>
              <a:t>Zweite Ebene</a:t>
            </a:r>
          </a:p>
          <a:p>
            <a:pPr marL="360000" lvl="2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Dritte Ebene</a:t>
            </a:r>
          </a:p>
          <a:p>
            <a:pPr marL="540000" lvl="3" indent="-180000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</a:pPr>
            <a:r>
              <a:rPr lang="de-DE" dirty="0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ptos" panose="020B0004020202020204" pitchFamily="34" charset="0"/>
              </a:defRPr>
            </a:lvl1pPr>
          </a:lstStyle>
          <a:p>
            <a:fld id="{6C4E1086-5C64-4057-8E65-60C4FEC37626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366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lang="de-DE" sz="1200" kern="1200" dirty="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clearPlaceholders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Category_EN:</a:t>
            </a:r>
            <a:r>
              <a:rPr lang="de-DE" b="1" dirty="0"/>
              <a:t>Title Slides</a:t>
            </a:r>
          </a:p>
          <a:p>
            <a:endParaRPr lang="en-US" dirty="0"/>
          </a:p>
          <a:p>
            <a:r>
              <a:rPr lang="en-US" dirty="0"/>
              <a:t>Title_EN:Timetable Redesign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Tags_EN:Title;Start;Image;Presentation title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clearPlaceholders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Category_EN:</a:t>
            </a:r>
            <a:r>
              <a:rPr lang="de-DE" b="1" dirty="0"/>
              <a:t>Title Slides</a:t>
            </a:r>
          </a:p>
          <a:p>
            <a:endParaRPr lang="en-US" dirty="0"/>
          </a:p>
          <a:p>
            <a:r>
              <a:rPr lang="en-US" dirty="0"/>
              <a:t>Title_EN:Timetable Redesign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Tags_EN:Title;Start;Image;Presentation title</a:t>
            </a:r>
            <a:endParaRPr lang="en-GB" dirty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356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12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488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076FE-4A4D-F450-1EA6-1A4167484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699D3CE-35E6-A4FC-D22D-856129B028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CD78726-962F-BAFC-F71A-1C0740726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618A7-C736-4196-78B7-B07DF8467A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2561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62F7AF-AD8A-E234-E874-A2FCD0561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80C273-DAE0-6570-412A-3ACBEDF8F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5BFD0A1-7D08-21F4-F305-4AAEFE7DD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196743-297A-546E-FE5A-02FAE1AD05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EE235-A5B2-40A6-A493-A23476CE6A58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7512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4E1086-5C64-4057-8E65-60C4FEC37626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727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rne.eu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US"/>
            </a:b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Image placeholder </a:t>
            </a:r>
            <a:br>
              <a:rPr lang="en-US"/>
            </a:br>
            <a:r>
              <a:rPr lang="en-US"/>
              <a:t>easySlides &gt; Pictures &gt; set pictures in selected shapes</a:t>
            </a:r>
            <a:endParaRPr lang="de-DE" dirty="0"/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51941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Presentation Title</a:t>
            </a:r>
            <a:endParaRPr lang="en-US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5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4">
            <a:extLst>
              <a:ext uri="{FF2B5EF4-FFF2-40B4-BE49-F238E27FC236}">
                <a16:creationId xmlns:a16="http://schemas.microsoft.com/office/drawing/2014/main" id="{E806659D-ACF4-C126-8CB1-7CB53A2E544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platzhalter 3">
            <a:extLst>
              <a:ext uri="{FF2B5EF4-FFF2-40B4-BE49-F238E27FC236}">
                <a16:creationId xmlns:a16="http://schemas.microsoft.com/office/drawing/2014/main" id="{F971C6C7-8170-9AB8-2960-99B67CFB1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367" y="532479"/>
            <a:ext cx="11377265" cy="21544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1400">
                <a:latin typeface="+mj-lt"/>
              </a:defRPr>
            </a:lvl1pPr>
          </a:lstStyle>
          <a:p>
            <a:pPr lvl="0"/>
            <a:r>
              <a:rPr lang="en-US"/>
              <a:t>Slide navigator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69CEBD-E5ED-A61A-A6EA-F77C6BB549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US"/>
              <a:t>Title of the slide (max. one line)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601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26B43"/>
          </p15:clr>
        </p15:guide>
        <p15:guide id="3" pos="3704" userDrawn="1">
          <p15:clr>
            <a:srgbClr val="F26B43"/>
          </p15:clr>
        </p15:guide>
        <p15:guide id="4" pos="3976" userDrawn="1">
          <p15:clr>
            <a:srgbClr val="F26B43"/>
          </p15:clr>
        </p15:guide>
        <p15:guide id="5" orient="horz" pos="799" userDrawn="1">
          <p15:clr>
            <a:srgbClr val="F26B43"/>
          </p15:clr>
        </p15:guide>
        <p15:guide id="6" orient="horz" pos="323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73BEEE9E-564D-D4A8-2218-553AA1256741}"/>
              </a:ext>
            </a:extLst>
          </p:cNvPr>
          <p:cNvCxnSpPr>
            <a:cxnSpLocks/>
          </p:cNvCxnSpPr>
          <p:nvPr userDrawn="1"/>
        </p:nvCxnSpPr>
        <p:spPr>
          <a:xfrm>
            <a:off x="407988" y="3094164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4">
            <a:extLst>
              <a:ext uri="{FF2B5EF4-FFF2-40B4-BE49-F238E27FC236}">
                <a16:creationId xmlns:a16="http://schemas.microsoft.com/office/drawing/2014/main" id="{1C5CAB87-124B-1E1B-D94C-1C2823C193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7998" y="3194974"/>
            <a:ext cx="5148572" cy="1674186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>
              <a:lnSpc>
                <a:spcPct val="100000"/>
              </a:lnSpc>
              <a:defRPr lang="de-DE" sz="4800" cap="none" baseline="0" dirty="0"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>
                <a:solidFill>
                  <a:schemeClr val="tx1"/>
                </a:solidFill>
              </a:rPr>
              <a:t>Chapter divider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6B4FCB1-6562-A3A7-AF20-C1BC9CE356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988" y="3194973"/>
            <a:ext cx="961200" cy="1674185"/>
          </a:xfrm>
        </p:spPr>
        <p:txBody>
          <a:bodyPr vert="horz" lIns="0" tIns="0" rIns="0" bIns="0" rtlCol="0">
            <a:noAutofit/>
          </a:bodyPr>
          <a:lstStyle>
            <a:lvl1pPr>
              <a:lnSpc>
                <a:spcPct val="100000"/>
              </a:lnSpc>
              <a:defRPr lang="de-DE" sz="4800" b="1" dirty="0">
                <a:latin typeface="+mj-lt"/>
              </a:defRPr>
            </a:lvl1pPr>
          </a:lstStyle>
          <a:p>
            <a:pPr lvl="0" algn="r"/>
            <a:r>
              <a:rPr lang="en-US"/>
              <a:t>01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0DE9EA-BBE9-27F5-DC87-BF1DC12753B9}"/>
              </a:ext>
            </a:extLst>
          </p:cNvPr>
          <p:cNvSpPr/>
          <p:nvPr userDrawn="1"/>
        </p:nvSpPr>
        <p:spPr>
          <a:xfrm>
            <a:off x="1817998" y="2866292"/>
            <a:ext cx="2441798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capacity management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15CEF65-EBAC-023D-CBFC-FEEB62E867A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01161" y="0"/>
            <a:ext cx="3890839" cy="6858000"/>
          </a:xfrm>
          <a:custGeom>
            <a:avLst/>
            <a:gdLst>
              <a:gd name="connsiteX0" fmla="*/ 0 w 3890839"/>
              <a:gd name="connsiteY0" fmla="*/ 6681046 h 6858000"/>
              <a:gd name="connsiteX1" fmla="*/ 3890839 w 3890839"/>
              <a:gd name="connsiteY1" fmla="*/ 6681046 h 6858000"/>
              <a:gd name="connsiteX2" fmla="*/ 3890839 w 3890839"/>
              <a:gd name="connsiteY2" fmla="*/ 6858000 h 6858000"/>
              <a:gd name="connsiteX3" fmla="*/ 0 w 3890839"/>
              <a:gd name="connsiteY3" fmla="*/ 6858000 h 6858000"/>
              <a:gd name="connsiteX4" fmla="*/ 0 w 3890839"/>
              <a:gd name="connsiteY4" fmla="*/ 0 h 6858000"/>
              <a:gd name="connsiteX5" fmla="*/ 3890839 w 3890839"/>
              <a:gd name="connsiteY5" fmla="*/ 0 h 6858000"/>
              <a:gd name="connsiteX6" fmla="*/ 3890839 w 3890839"/>
              <a:gd name="connsiteY6" fmla="*/ 6447046 h 6858000"/>
              <a:gd name="connsiteX7" fmla="*/ 0 w 3890839"/>
              <a:gd name="connsiteY7" fmla="*/ 64470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0839" h="6858000">
                <a:moveTo>
                  <a:pt x="0" y="6681046"/>
                </a:moveTo>
                <a:lnTo>
                  <a:pt x="3890839" y="6681046"/>
                </a:lnTo>
                <a:lnTo>
                  <a:pt x="3890839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3890839" y="0"/>
                </a:lnTo>
                <a:lnTo>
                  <a:pt x="3890839" y="6447046"/>
                </a:lnTo>
                <a:lnTo>
                  <a:pt x="0" y="6447046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504000" rIns="144000" bIns="144000" rtlCol="0" anchor="t">
            <a:noAutofit/>
          </a:bodyPr>
          <a:lstStyle>
            <a:lvl1pPr>
              <a:defRPr lang="en-US" b="0" i="1">
                <a:latin typeface="Aptos" panose="020B0004020202020204" pitchFamily="34" charset="0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en-US" dirty="0"/>
              <a:t>Image placeholder </a:t>
            </a:r>
            <a:br>
              <a:rPr lang="en-US" dirty="0"/>
            </a:br>
            <a:r>
              <a:rPr lang="en-US" dirty="0"/>
              <a:t>easySlides &gt; Pictures &gt; set pictures in selected shapes</a:t>
            </a:r>
          </a:p>
        </p:txBody>
      </p:sp>
    </p:spTree>
    <p:extLst>
      <p:ext uri="{BB962C8B-B14F-4D97-AF65-F5344CB8AC3E}">
        <p14:creationId xmlns:p14="http://schemas.microsoft.com/office/powerpoint/2010/main" val="970881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>
            <a:extLst>
              <a:ext uri="{FF2B5EF4-FFF2-40B4-BE49-F238E27FC236}">
                <a16:creationId xmlns:a16="http://schemas.microsoft.com/office/drawing/2014/main" id="{4F5B1AFC-4F64-417C-C5A0-3697DEE3CD0D}"/>
              </a:ext>
            </a:extLst>
          </p:cNvPr>
          <p:cNvSpPr/>
          <p:nvPr userDrawn="1"/>
        </p:nvSpPr>
        <p:spPr>
          <a:xfrm>
            <a:off x="0" y="3753036"/>
            <a:ext cx="12192000" cy="261847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6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59C16C-4410-D5F7-C992-E597557EEED7}"/>
              </a:ext>
            </a:extLst>
          </p:cNvPr>
          <p:cNvSpPr/>
          <p:nvPr userDrawn="1"/>
        </p:nvSpPr>
        <p:spPr>
          <a:xfrm>
            <a:off x="8616280" y="4258149"/>
            <a:ext cx="3168350" cy="12480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 indent="0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en-US" sz="1800" b="1" noProof="1">
                <a:solidFill>
                  <a:schemeClr val="tx1"/>
                </a:solidFill>
                <a:cs typeface="Arial" panose="020B0604020202020204" pitchFamily="34" charset="0"/>
              </a:rPr>
              <a:t>RailNetEurope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Austria Campus 3</a:t>
            </a:r>
            <a:b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de-AT" sz="1800" noProof="0" dirty="0">
                <a:solidFill>
                  <a:schemeClr val="tx1"/>
                </a:solidFill>
                <a:cs typeface="Arial" panose="020B0604020202020204" pitchFamily="34" charset="0"/>
              </a:rPr>
              <a:t>Jakov-Lind-Straße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 5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1020 Vienna, Austria</a:t>
            </a:r>
            <a:br>
              <a:rPr lang="en-AT" sz="1800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www.rne.eu</a:t>
            </a:r>
            <a:r>
              <a:rPr lang="en-AT" sz="1800" dirty="0">
                <a:solidFill>
                  <a:srgbClr val="1F3B71"/>
                </a:solidFill>
                <a:cs typeface="Arial" panose="020B0604020202020204" pitchFamily="34" charset="0"/>
              </a:rPr>
              <a:t> </a:t>
            </a:r>
            <a:endParaRPr lang="en-US" sz="1800" dirty="0">
              <a:solidFill>
                <a:srgbClr val="1F3B7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7CB20888-BD97-259B-C295-ADFB2E38FB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513CC4B-C704-6341-6ABC-C8E371717059}"/>
              </a:ext>
            </a:extLst>
          </p:cNvPr>
          <p:cNvSpPr/>
          <p:nvPr userDrawn="1"/>
        </p:nvSpPr>
        <p:spPr>
          <a:xfrm>
            <a:off x="407367" y="764705"/>
            <a:ext cx="9001001" cy="615553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pPr lv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Contact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34766E6-454E-C4B3-4202-F7FFA62891D0}"/>
              </a:ext>
            </a:extLst>
          </p:cNvPr>
          <p:cNvCxnSpPr/>
          <p:nvPr userDrawn="1"/>
        </p:nvCxnSpPr>
        <p:spPr>
          <a:xfrm>
            <a:off x="8148228" y="4240637"/>
            <a:ext cx="0" cy="164327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4">
            <a:extLst>
              <a:ext uri="{FF2B5EF4-FFF2-40B4-BE49-F238E27FC236}">
                <a16:creationId xmlns:a16="http://schemas.microsoft.com/office/drawing/2014/main" id="{6181577F-F8E1-4D6E-8E80-524F0E31470B}"/>
              </a:ext>
            </a:extLst>
          </p:cNvPr>
          <p:cNvCxnSpPr>
            <a:cxnSpLocks/>
          </p:cNvCxnSpPr>
          <p:nvPr userDrawn="1"/>
        </p:nvCxnSpPr>
        <p:spPr>
          <a:xfrm>
            <a:off x="407367" y="1448780"/>
            <a:ext cx="961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3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B9E0590C-472F-AF78-7E43-C06E108E9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993359"/>
            <a:ext cx="12192000" cy="3864641"/>
          </a:xfrm>
          <a:custGeom>
            <a:avLst/>
            <a:gdLst>
              <a:gd name="connsiteX0" fmla="*/ 0 w 12200844"/>
              <a:gd name="connsiteY0" fmla="*/ 0 h 3865649"/>
              <a:gd name="connsiteX1" fmla="*/ 12200844 w 12200844"/>
              <a:gd name="connsiteY1" fmla="*/ 0 h 3865649"/>
              <a:gd name="connsiteX2" fmla="*/ 12200844 w 12200844"/>
              <a:gd name="connsiteY2" fmla="*/ 3865649 h 3865649"/>
              <a:gd name="connsiteX3" fmla="*/ 0 w 12200844"/>
              <a:gd name="connsiteY3" fmla="*/ 3865649 h 3865649"/>
              <a:gd name="connsiteX4" fmla="*/ 0 w 12200844"/>
              <a:gd name="connsiteY4" fmla="*/ 170334 h 3865649"/>
              <a:gd name="connsiteX5" fmla="*/ 12197972 w 12200844"/>
              <a:gd name="connsiteY5" fmla="*/ 170334 h 3865649"/>
              <a:gd name="connsiteX6" fmla="*/ 12197972 w 12200844"/>
              <a:gd name="connsiteY6" fmla="*/ 98334 h 3865649"/>
              <a:gd name="connsiteX7" fmla="*/ 0 w 12200844"/>
              <a:gd name="connsiteY7" fmla="*/ 98334 h 3865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0844" h="3865649">
                <a:moveTo>
                  <a:pt x="0" y="0"/>
                </a:moveTo>
                <a:lnTo>
                  <a:pt x="12200844" y="0"/>
                </a:lnTo>
                <a:lnTo>
                  <a:pt x="12200844" y="3865649"/>
                </a:lnTo>
                <a:lnTo>
                  <a:pt x="0" y="3865649"/>
                </a:lnTo>
                <a:lnTo>
                  <a:pt x="0" y="170334"/>
                </a:lnTo>
                <a:lnTo>
                  <a:pt x="12197972" y="170334"/>
                </a:lnTo>
                <a:lnTo>
                  <a:pt x="12197972" y="98334"/>
                </a:lnTo>
                <a:lnTo>
                  <a:pt x="0" y="98334"/>
                </a:lnTo>
                <a:close/>
              </a:path>
            </a:pathLst>
          </a:custGeom>
          <a:pattFill prst="ltUpDiag">
            <a:fgClr>
              <a:srgbClr val="E8E8E8"/>
            </a:fgClr>
            <a:bgClr>
              <a:schemeClr val="bg1"/>
            </a:bgClr>
          </a:pattFill>
        </p:spPr>
        <p:txBody>
          <a:bodyPr vert="horz" wrap="square" lIns="144000" tIns="144000" rIns="144000" bIns="144000" rtlCol="0" anchor="ctr">
            <a:noAutofit/>
          </a:bodyPr>
          <a:lstStyle>
            <a:lvl1pPr>
              <a:defRPr lang="de-DE" b="0" i="1" dirty="0">
                <a:latin typeface="Aptos" panose="020B0004020202020204" pitchFamily="34" charset="0"/>
              </a:defRPr>
            </a:lvl1pPr>
          </a:lstStyle>
          <a:p>
            <a:pPr lvl="0" algn="ctr">
              <a:buFont typeface="Arial" panose="020B0604020202020204" pitchFamily="34" charset="0"/>
            </a:pP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Image placeholder </a:t>
            </a:r>
            <a:br>
              <a:rPr lang="en-GB" dirty="0"/>
            </a:br>
            <a:r>
              <a:rPr lang="en-GB" dirty="0"/>
              <a:t>easySlides &gt; Pictures &gt; set pictures in selected shapes</a:t>
            </a:r>
          </a:p>
        </p:txBody>
      </p:sp>
      <p:cxnSp>
        <p:nvCxnSpPr>
          <p:cNvPr id="12" name="Straight Connector 4">
            <a:extLst>
              <a:ext uri="{FF2B5EF4-FFF2-40B4-BE49-F238E27FC236}">
                <a16:creationId xmlns:a16="http://schemas.microsoft.com/office/drawing/2014/main" id="{D928A61A-C5CD-8F49-DB0B-D93555FEF726}"/>
              </a:ext>
            </a:extLst>
          </p:cNvPr>
          <p:cNvCxnSpPr>
            <a:cxnSpLocks/>
          </p:cNvCxnSpPr>
          <p:nvPr userDrawn="1"/>
        </p:nvCxnSpPr>
        <p:spPr>
          <a:xfrm>
            <a:off x="407367" y="1950110"/>
            <a:ext cx="961200" cy="0"/>
          </a:xfrm>
          <a:prstGeom prst="line">
            <a:avLst/>
          </a:prstGeom>
          <a:ln w="76200">
            <a:solidFill>
              <a:srgbClr val="1F3B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52504871-28BF-ED63-EDB3-25C6752C4E1F}"/>
              </a:ext>
            </a:extLst>
          </p:cNvPr>
          <p:cNvSpPr/>
          <p:nvPr userDrawn="1"/>
        </p:nvSpPr>
        <p:spPr>
          <a:xfrm>
            <a:off x="408230" y="2128210"/>
            <a:ext cx="2447409" cy="18466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AT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Digital </a:t>
            </a:r>
            <a:r>
              <a:rPr lang="en-GB" sz="1200" b="0" cap="all" baseline="0" dirty="0">
                <a:latin typeface="+mj-lt"/>
                <a:ea typeface="+mj-ea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14" name="Titel 13">
            <a:extLst>
              <a:ext uri="{FF2B5EF4-FFF2-40B4-BE49-F238E27FC236}">
                <a16:creationId xmlns:a16="http://schemas.microsoft.com/office/drawing/2014/main" id="{B9167EC9-B72F-397F-0EF3-7571905A5D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7" y="620688"/>
            <a:ext cx="9001001" cy="1231106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100000"/>
              </a:lnSpc>
              <a:defRPr lang="de-DE" sz="4000" dirty="0"/>
            </a:lvl1pPr>
          </a:lstStyle>
          <a:p>
            <a:pPr lvl="0">
              <a:lnSpc>
                <a:spcPct val="100000"/>
              </a:lnSpc>
            </a:pPr>
            <a:r>
              <a:rPr lang="en-GB"/>
              <a:t>Presentation Title</a:t>
            </a:r>
            <a:endParaRPr lang="en-GB" dirty="0"/>
          </a:p>
        </p:txBody>
      </p:sp>
      <p:pic>
        <p:nvPicPr>
          <p:cNvPr id="15" name="Picture 11">
            <a:extLst>
              <a:ext uri="{FF2B5EF4-FFF2-40B4-BE49-F238E27FC236}">
                <a16:creationId xmlns:a16="http://schemas.microsoft.com/office/drawing/2014/main" id="{A3A63BA4-2730-257A-AA97-E9236DF5D5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2445" y="620688"/>
            <a:ext cx="1647702" cy="61953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E75542-8EFD-8C99-0824-763BE936EE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lang="en-GB" sz="1200" cap="all" baseline="0" smtClean="0"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fld id="{A7EDE8CD-E13A-4E22-925A-CAB0ACBBBF52}" type="datetime4">
              <a:rPr lang="en-GB" smtClean="0"/>
              <a:t>07 November 2025</a:t>
            </a:fld>
            <a:endParaRPr lang="de-DE" dirty="0"/>
          </a:p>
        </p:txBody>
      </p:sp>
      <p:sp>
        <p:nvSpPr>
          <p:cNvPr id="3" name="Bildplatzhalter 8">
            <a:extLst>
              <a:ext uri="{FF2B5EF4-FFF2-40B4-BE49-F238E27FC236}">
                <a16:creationId xmlns:a16="http://schemas.microsoft.com/office/drawing/2014/main" id="{4DCF081F-341B-5373-88D7-2DF8626F0E6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9" y="4831774"/>
            <a:ext cx="5735782" cy="2026226"/>
          </a:xfrm>
          <a:gradFill>
            <a:gsLst>
              <a:gs pos="56680">
                <a:srgbClr val="000000">
                  <a:alpha val="46000"/>
                </a:srgbClr>
              </a:gs>
              <a:gs pos="24000">
                <a:schemeClr val="tx1">
                  <a:alpha val="65000"/>
                </a:schemeClr>
              </a:gs>
              <a:gs pos="100000">
                <a:schemeClr val="tx1">
                  <a:alpha val="0"/>
                </a:schemeClr>
              </a:gs>
            </a:gsLst>
            <a:path path="rect">
              <a:fillToRect t="100000" r="100000"/>
            </a:path>
          </a:gradFill>
          <a:ln w="63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>
            <a:lvl1pPr>
              <a:defRPr lang="en-GB">
                <a:solidFill>
                  <a:srgbClr val="000000"/>
                </a:solidFill>
                <a:latin typeface="Aptos" panose="020B0004020202020204" pitchFamily="34" charset="0"/>
                <a:cs typeface="+mn-cs"/>
              </a:defRPr>
            </a:lvl1pPr>
          </a:lstStyle>
          <a:p>
            <a:pPr lvl="0" algn="ctr"/>
            <a:r>
              <a:rPr lang="en-GB" dirty="0"/>
              <a:t> </a:t>
            </a:r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8AE06D57-299E-4847-535B-F9EBC32C63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6000" y="5908490"/>
            <a:ext cx="2894689" cy="607292"/>
          </a:xfrm>
          <a:noFill/>
        </p:spPr>
        <p:txBody>
          <a:bodyPr lIns="72000" tIns="72000" rIns="72000" bIns="72000" anchor="t"/>
          <a:lstStyle>
            <a:lvl1pPr marL="0" indent="0" algn="l">
              <a:buFont typeface="Arial" panose="020B0604020202020204" pitchFamily="34" charset="0"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 Placeholder EU Funding Logo  </a:t>
            </a:r>
          </a:p>
        </p:txBody>
      </p:sp>
    </p:spTree>
    <p:extLst>
      <p:ext uri="{BB962C8B-B14F-4D97-AF65-F5344CB8AC3E}">
        <p14:creationId xmlns:p14="http://schemas.microsoft.com/office/powerpoint/2010/main" val="2391832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0">
            <a:extLst>
              <a:ext uri="{FF2B5EF4-FFF2-40B4-BE49-F238E27FC236}">
                <a16:creationId xmlns:a16="http://schemas.microsoft.com/office/drawing/2014/main" id="{C9D2F168-EB49-D5A0-8394-A5B490580E75}"/>
              </a:ext>
            </a:extLst>
          </p:cNvPr>
          <p:cNvSpPr/>
          <p:nvPr userDrawn="1"/>
        </p:nvSpPr>
        <p:spPr>
          <a:xfrm>
            <a:off x="1479182" y="6447046"/>
            <a:ext cx="10712818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Picture 11">
            <a:extLst>
              <a:ext uri="{FF2B5EF4-FFF2-40B4-BE49-F238E27FC236}">
                <a16:creationId xmlns:a16="http://schemas.microsoft.com/office/drawing/2014/main" id="{9C365169-195A-E101-706C-4D4E02D3234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49" y="6430751"/>
            <a:ext cx="1039091" cy="390698"/>
          </a:xfrm>
          <a:prstGeom prst="rect">
            <a:avLst/>
          </a:prstGeom>
        </p:spPr>
      </p:pic>
      <p:sp>
        <p:nvSpPr>
          <p:cNvPr id="5" name="Rectangle 10">
            <a:extLst>
              <a:ext uri="{FF2B5EF4-FFF2-40B4-BE49-F238E27FC236}">
                <a16:creationId xmlns:a16="http://schemas.microsoft.com/office/drawing/2014/main" id="{53647DA4-5817-7AE8-E6D5-C3D4ED1F3715}"/>
              </a:ext>
            </a:extLst>
          </p:cNvPr>
          <p:cNvSpPr/>
          <p:nvPr userDrawn="1"/>
        </p:nvSpPr>
        <p:spPr>
          <a:xfrm>
            <a:off x="0" y="6447046"/>
            <a:ext cx="295620" cy="234000"/>
          </a:xfrm>
          <a:prstGeom prst="rect">
            <a:avLst/>
          </a:prstGeom>
          <a:solidFill>
            <a:srgbClr val="1F3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itelplatzhalter 5">
            <a:extLst>
              <a:ext uri="{FF2B5EF4-FFF2-40B4-BE49-F238E27FC236}">
                <a16:creationId xmlns:a16="http://schemas.microsoft.com/office/drawing/2014/main" id="{69BE4EC7-E9AC-A944-68EC-A5F2AB00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764705"/>
            <a:ext cx="11377265" cy="50405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Title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6744F400-1FE0-7422-76DB-BBA8E77069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7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Text level</a:t>
            </a:r>
          </a:p>
          <a:p>
            <a:pPr lvl="1"/>
            <a:r>
              <a:rPr lang="en-US"/>
              <a:t>First level</a:t>
            </a:r>
          </a:p>
          <a:p>
            <a:pPr lvl="2"/>
            <a:r>
              <a:rPr lang="en-US"/>
              <a:t>Second level</a:t>
            </a:r>
          </a:p>
          <a:p>
            <a:pPr lvl="3"/>
            <a:r>
              <a:rPr lang="en-US"/>
              <a:t>Third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443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  <p:sldLayoutId id="214748372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Wingdings" panose="05000000000000000000" pitchFamily="2" charset="2"/>
        <a:buChar char="§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de-DE" sz="1600" kern="1200" smtClean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600"/>
        </a:spcBef>
        <a:buClr>
          <a:srgbClr val="BA8748"/>
        </a:buClr>
        <a:buFont typeface="Aptos" panose="020B0004020202020204" pitchFamily="34" charset="0"/>
        <a:buChar char="▫"/>
        <a:defRPr lang="en-GB" sz="1600" kern="1200" dirty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6" orient="horz" pos="38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hyperlink" Target="mailto:support.pcs@rne.eu" TargetMode="External"/><Relationship Id="rId5" Type="http://schemas.openxmlformats.org/officeDocument/2006/relationships/hyperlink" Target="https://docs.rne.eu/pcs/pcs-capacity-broker-cb-basics/" TargetMode="External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hyperlink" Target="https://docs.rne.eu/pcs/pcs-capacity-broker-migration-and-training-info/" TargetMode="External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7514112-DBCC-A9FF-9871-104981E16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EDC38D-0FCA-BCAB-D392-7F457E7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 sz="3500" dirty="0"/>
              <a:t>PCS CB - API - </a:t>
            </a:r>
            <a:r>
              <a:rPr lang="en-AT" sz="3500" dirty="0"/>
              <a:t>Introduction</a:t>
            </a:r>
            <a:r>
              <a:rPr lang="en-US" sz="3500" dirty="0"/>
              <a:t> and Training session - Session </a:t>
            </a:r>
            <a:r>
              <a:rPr lang="en-AT" sz="3500" dirty="0"/>
              <a:t>3 – </a:t>
            </a:r>
            <a:r>
              <a:rPr lang="en-AT" sz="3500" dirty="0">
                <a:solidFill>
                  <a:srgbClr val="00B050"/>
                </a:solidFill>
              </a:rPr>
              <a:t>Start at 09:00</a:t>
            </a:r>
            <a:endParaRPr lang="en-GB" sz="3500" noProof="0" dirty="0">
              <a:solidFill>
                <a:srgbClr val="00B050"/>
              </a:solidFill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F2C8-0317-4478-9752-99A9EF3E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07 November 2025</a:t>
            </a:fld>
            <a:endParaRPr lang="de-DE" dirty="0"/>
          </a:p>
        </p:txBody>
      </p:sp>
      <p:pic>
        <p:nvPicPr>
          <p:cNvPr id="4" name="Picture Placeholder 3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410B7E8-55A3-158B-A7E7-3C1639D4243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87" b="87"/>
          <a:stretch/>
        </p:blipFill>
        <p:spPr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96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E0936-B19E-EF33-00A9-67B83C03D1DC}"/>
              </a:ext>
            </a:extLst>
          </p:cNvPr>
          <p:cNvSpPr txBox="1"/>
          <p:nvPr/>
        </p:nvSpPr>
        <p:spPr>
          <a:xfrm>
            <a:off x="335360" y="1628800"/>
            <a:ext cx="6721127" cy="369332"/>
          </a:xfrm>
          <a:prstGeom prst="rect">
            <a:avLst/>
          </a:prstGeom>
          <a:noFill/>
          <a:ln w="6350">
            <a:noFill/>
          </a:ln>
        </p:spPr>
        <p:txBody>
          <a:bodyPr wrap="square">
            <a:spAutoFit/>
          </a:bodyPr>
          <a:lstStyle/>
          <a:p>
            <a:r>
              <a:rPr lang="en-AT" dirty="0"/>
              <a:t>RNE Joint Office – PCS Support team: </a:t>
            </a:r>
            <a:r>
              <a:rPr lang="de-DE" dirty="0"/>
              <a:t>support.pcs@rne.eu</a:t>
            </a: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251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17514112-DBCC-A9FF-9871-104981E1639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" r="5636"/>
          <a:stretch/>
        </p:blipFill>
        <p:spPr>
          <a:xfrm>
            <a:off x="0" y="2993359"/>
            <a:ext cx="12192000" cy="386464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9EDC38D-0FCA-BCAB-D392-7F457E761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7" y="620688"/>
            <a:ext cx="9001001" cy="1231106"/>
          </a:xfrm>
        </p:spPr>
        <p:txBody>
          <a:bodyPr/>
          <a:lstStyle/>
          <a:p>
            <a:r>
              <a:rPr lang="en-US" dirty="0"/>
              <a:t>PCS CB - API - </a:t>
            </a:r>
            <a:r>
              <a:rPr lang="en-AT" dirty="0"/>
              <a:t>Introduction</a:t>
            </a:r>
            <a:r>
              <a:rPr lang="en-US" dirty="0"/>
              <a:t> and Training session - Session </a:t>
            </a:r>
            <a:r>
              <a:rPr lang="en-AT" dirty="0"/>
              <a:t>3</a:t>
            </a:r>
            <a:endParaRPr lang="en-GB" noProof="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349F2C8-0317-4478-9752-99A9EF3E1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8231" y="2709840"/>
            <a:ext cx="1800000" cy="185738"/>
          </a:xfrm>
        </p:spPr>
        <p:txBody>
          <a:bodyPr/>
          <a:lstStyle/>
          <a:p>
            <a:fld id="{5A3BE3F7-6AB3-4962-88F8-DE79BD202C9D}" type="datetime4">
              <a:rPr lang="en-GB" smtClean="0"/>
              <a:pPr/>
              <a:t>07 November 2025</a:t>
            </a:fld>
            <a:endParaRPr lang="de-DE" dirty="0"/>
          </a:p>
        </p:txBody>
      </p:sp>
      <p:pic>
        <p:nvPicPr>
          <p:cNvPr id="5" name="Picture Placeholder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8876B120-6DA3-1144-6F31-AD33A839B12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306082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F0841C-CDD2-4BAA-80D9-35C52461D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Table of Content</a:t>
            </a:r>
            <a:endParaRPr lang="en-US" dirty="0"/>
          </a:p>
        </p:txBody>
      </p:sp>
      <p:sp>
        <p:nvSpPr>
          <p:cNvPr id="3" name="easyObject_TOCPush">
            <a:extLst>
              <a:ext uri="{FF2B5EF4-FFF2-40B4-BE49-F238E27FC236}">
                <a16:creationId xmlns:a16="http://schemas.microsoft.com/office/drawing/2014/main" id="{68D94AA0-3292-4AF8-909A-A89109924AC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numCol="1" spcCol="360000" rtlCol="0" anchor="t">
            <a:noAutofit/>
          </a:bodyPr>
          <a:lstStyle>
            <a:lvl1pPr marL="360000" indent="-360000" algn="l" defTabSz="1800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b="1" kern="1200">
                <a:solidFill>
                  <a:srgbClr val="00ADEF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1pPr>
            <a:lvl2pPr marL="360000" indent="-360000" algn="l" defTabSz="1800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3540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2pPr>
            <a:lvl3pPr marL="792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806450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3pPr>
            <a:lvl4pPr marL="1258888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258888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4pPr>
            <a:lvl5pPr marL="1800000" indent="-432000" algn="l" defTabSz="1800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tabLst>
                <a:tab pos="1789113" algn="l"/>
                <a:tab pos="4748213" algn="r"/>
              </a:tabLst>
              <a:defRPr sz="1200" kern="1200">
                <a:solidFill>
                  <a:srgbClr val="303032"/>
                </a:solidFill>
                <a:latin typeface="Segoe UI" pitchFamily="50" charset="0"/>
                <a:ea typeface="+mn-ea"/>
                <a:cs typeface="Arial" panose="020B0604020202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Introduction</a:t>
            </a:r>
          </a:p>
          <a:p>
            <a:pPr marL="466725" indent="-466725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/>
                <a:cs typeface="Segoe UI"/>
              </a:rPr>
              <a:t>Questions and Anwers (focus: topics of session 1 to 3)</a:t>
            </a:r>
          </a:p>
          <a:p>
            <a:pPr marL="466789" indent="-466789">
              <a:spcBef>
                <a:spcPts val="1280"/>
              </a:spcBef>
              <a:spcAft>
                <a:spcPts val="320"/>
              </a:spcAft>
              <a:buAutoNum type="arabicPeriod"/>
            </a:pPr>
            <a:r>
              <a:rPr lang="en-AT" sz="1600" b="0" dirty="0">
                <a:solidFill>
                  <a:schemeClr val="accent1"/>
                </a:solidFill>
                <a:latin typeface="Aptos" panose="020B0004020202020204" pitchFamily="34" charset="0"/>
                <a:cs typeface="Segoe UI" panose="020B0502040204020203" pitchFamily="34" charset="0"/>
              </a:rPr>
              <a:t>Conclusion</a:t>
            </a:r>
            <a:endParaRPr lang="en-US" sz="1600" b="0" dirty="0">
              <a:solidFill>
                <a:schemeClr val="accent1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</a:pPr>
            <a:endParaRPr lang="en-US" sz="1600" dirty="0">
              <a:solidFill>
                <a:srgbClr val="000000"/>
              </a:solidFill>
              <a:latin typeface="Aptos" panose="020B0004020202020204" pitchFamily="34" charset="0"/>
              <a:cs typeface="Segoe UI" panose="020B0502040204020203" pitchFamily="34" charset="0"/>
            </a:endParaRPr>
          </a:p>
          <a:p>
            <a:pPr marL="466789" lvl="1" indent="-466789">
              <a:spcBef>
                <a:spcPts val="320"/>
              </a:spcBef>
              <a:spcAft>
                <a:spcPts val="320"/>
              </a:spcAft>
              <a:tabLst>
                <a:tab pos="354013" algn="l"/>
                <a:tab pos="1081088" algn="l"/>
                <a:tab pos="4748213" algn="r"/>
              </a:tabLst>
            </a:pPr>
            <a:endParaRPr lang="en-US" sz="16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8808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F661F-1B42-91DD-5A04-F10034876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sz="4800" dirty="0"/>
              <a:t>Introduction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83DA0-8CA3-FD8E-7740-E96968A7B7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01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BE1BD450-706E-F70F-6C80-E43291DFCBC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3723969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987C560-7A31-4D07-9435-8E46E8715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/>
              <a:t>November 2025 introduction and training sessions</a:t>
            </a:r>
            <a:endParaRPr lang="en-US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D9A0050-88DE-69A2-E689-D4BA094547ED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Materials of all introduction and training sessions</a:t>
            </a:r>
          </a:p>
          <a:p>
            <a:r>
              <a:rPr lang="en-AT" b="0" dirty="0">
                <a:hlinkClick r:id="rId5"/>
              </a:rPr>
              <a:t>Documentation available under this link</a:t>
            </a:r>
            <a:r>
              <a:rPr lang="en-AT" b="0" dirty="0"/>
              <a:t> (publicly accessible)</a:t>
            </a:r>
          </a:p>
          <a:p>
            <a:endParaRPr lang="en-AT" dirty="0"/>
          </a:p>
          <a:p>
            <a:r>
              <a:rPr lang="en-US" dirty="0"/>
              <a:t>Recommended prior knowledge for participants and </a:t>
            </a:r>
            <a:r>
              <a:rPr lang="en-AT" dirty="0"/>
              <a:t>viewers of</a:t>
            </a:r>
            <a:r>
              <a:rPr lang="en-US" dirty="0"/>
              <a:t> the meeting recordings</a:t>
            </a:r>
            <a:endParaRPr lang="en-AT" b="0" dirty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Familiarity with TAF/TAP TSI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Participation or viewing of GUI and API previous introduction and training sessions (</a:t>
            </a:r>
            <a:r>
              <a:rPr lang="en-US" dirty="0">
                <a:hlinkClick r:id="rId5"/>
              </a:rPr>
              <a:t>list available under this link</a:t>
            </a:r>
            <a:r>
              <a:rPr lang="en-AT" dirty="0"/>
              <a:t>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lvl="1"/>
            <a:endParaRPr lang="en-AT" dirty="0"/>
          </a:p>
          <a:p>
            <a:pPr lvl="1"/>
            <a:r>
              <a:rPr lang="en-AT" sz="1200" dirty="0"/>
              <a:t>RNE Joint Office – PCS Support: </a:t>
            </a:r>
            <a:r>
              <a:rPr lang="de-DE" sz="1200" dirty="0">
                <a:hlinkClick r:id="rId6"/>
              </a:rPr>
              <a:t>support.pcs@rne.eu</a:t>
            </a:r>
            <a:r>
              <a:rPr lang="en-AT" sz="1200" dirty="0"/>
              <a:t> (for all communications about PCS: questions etc)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383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6B1F6-94CF-B050-8F75-0A2298304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9C9D-E783-B09E-7DBF-808C72700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Questions and Answers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31626-6D61-D440-09FB-37459B9C87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/>
              <a:t>02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8E824A3-D595-8C90-A4CA-9B4FBF757BC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478643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396C11-4BA2-6427-EF0C-F56B3F803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1DE1DAA-BC4E-EB17-FCC9-52E8EFB51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Questions and Answers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7CEECD20-8CFD-0508-F261-45105B94E109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Q</a:t>
            </a:r>
            <a:r>
              <a:rPr lang="en-AT" sz="1400" dirty="0" err="1"/>
              <a:t>uestion</a:t>
            </a:r>
            <a:r>
              <a:rPr lang="en-AT" sz="1400" dirty="0"/>
              <a:t> 1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Marija </a:t>
            </a:r>
            <a:r>
              <a:rPr lang="en-AT" sz="1400" dirty="0" err="1"/>
              <a:t>Prsa</a:t>
            </a:r>
            <a:r>
              <a:rPr lang="en-AT" sz="1400" dirty="0"/>
              <a:t> – Croatian </a:t>
            </a:r>
            <a:r>
              <a:rPr lang="en-AT" sz="1400" dirty="0" err="1"/>
              <a:t>Railwas</a:t>
            </a:r>
            <a:r>
              <a:rPr lang="en-AT" sz="1400" dirty="0"/>
              <a:t> Voyageurs: where are the details about the IDs visible on the message sequences available?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JO: in column A of appendix A from the </a:t>
            </a:r>
            <a:r>
              <a:rPr lang="en-AT" sz="1400" dirty="0" err="1"/>
              <a:t>techn</a:t>
            </a:r>
            <a:r>
              <a:rPr lang="de-DE" sz="1400" dirty="0" err="1"/>
              <a:t>ic</a:t>
            </a:r>
            <a:r>
              <a:rPr lang="en-AT" sz="1400" dirty="0"/>
              <a:t>al specifications.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400" dirty="0"/>
          </a:p>
          <a:p>
            <a:r>
              <a:rPr lang="en-US" sz="1400" dirty="0"/>
              <a:t>Q</a:t>
            </a:r>
            <a:r>
              <a:rPr lang="en-AT" sz="1400" dirty="0" err="1"/>
              <a:t>uestion</a:t>
            </a:r>
            <a:r>
              <a:rPr lang="en-AT" sz="1400" dirty="0"/>
              <a:t> 2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Marija </a:t>
            </a:r>
            <a:r>
              <a:rPr lang="en-AT" sz="1400" dirty="0" err="1"/>
              <a:t>Prsa</a:t>
            </a:r>
            <a:r>
              <a:rPr lang="en-AT" sz="1400" dirty="0"/>
              <a:t> – Croatian </a:t>
            </a:r>
            <a:r>
              <a:rPr lang="en-AT" sz="1400" dirty="0" err="1"/>
              <a:t>Railwas</a:t>
            </a:r>
            <a:r>
              <a:rPr lang="en-AT" sz="1400" dirty="0"/>
              <a:t> Voyageurs: we are not yet supporting the xsd.schema version 3.4.1.0. Should we connect to PCS CB?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JO: yes at least </a:t>
            </a:r>
            <a:r>
              <a:rPr lang="en-AT" sz="1400" dirty="0" err="1"/>
              <a:t>establing</a:t>
            </a:r>
            <a:r>
              <a:rPr lang="en-AT" sz="1400" dirty="0"/>
              <a:t> the </a:t>
            </a:r>
            <a:r>
              <a:rPr lang="de-DE" sz="1400" dirty="0"/>
              <a:t>he</a:t>
            </a:r>
            <a:r>
              <a:rPr lang="en-AT" sz="1400" dirty="0" err="1"/>
              <a:t>artbeat</a:t>
            </a:r>
            <a:r>
              <a:rPr lang="en-AT" sz="1400" dirty="0"/>
              <a:t> between the common interfaces. The message exchanges can be tested once you have upgraded to 3.4.1.0.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400" dirty="0"/>
          </a:p>
          <a:p>
            <a:r>
              <a:rPr lang="en-US" sz="1400" dirty="0"/>
              <a:t>Q</a:t>
            </a:r>
            <a:r>
              <a:rPr lang="en-AT" sz="1400" dirty="0" err="1"/>
              <a:t>uestion</a:t>
            </a:r>
            <a:r>
              <a:rPr lang="en-AT" sz="1400" dirty="0"/>
              <a:t> 3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Marija </a:t>
            </a:r>
            <a:r>
              <a:rPr lang="en-AT" sz="1400" dirty="0" err="1"/>
              <a:t>Prsa</a:t>
            </a:r>
            <a:r>
              <a:rPr lang="en-AT" sz="1400" dirty="0"/>
              <a:t> – Croatian Railways Voyageurs: when does RNE configures its CI? Once all details applicants and IMs have shared their connection details with RNE?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JO: the configuration is done upon request from each interfacing company.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sz="1400" dirty="0"/>
          </a:p>
          <a:p>
            <a:r>
              <a:rPr lang="en-US" sz="1400" dirty="0"/>
              <a:t>Q</a:t>
            </a:r>
            <a:r>
              <a:rPr lang="en-AT" sz="1400" dirty="0" err="1"/>
              <a:t>uestion</a:t>
            </a:r>
            <a:r>
              <a:rPr lang="en-AT" sz="1400" dirty="0"/>
              <a:t> 4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Marija </a:t>
            </a:r>
            <a:r>
              <a:rPr lang="en-AT" sz="1400" dirty="0" err="1"/>
              <a:t>Prsa</a:t>
            </a:r>
            <a:r>
              <a:rPr lang="en-AT" sz="1400" dirty="0"/>
              <a:t> – Croatian Railways Voyageurs: </a:t>
            </a:r>
            <a:r>
              <a:rPr lang="en-AT" sz="1400" dirty="0" err="1"/>
              <a:t>wh</a:t>
            </a:r>
            <a:r>
              <a:rPr lang="de-DE" sz="1400" dirty="0"/>
              <a:t>e</a:t>
            </a:r>
            <a:r>
              <a:rPr lang="en-AT" sz="1400" dirty="0"/>
              <a:t>re is the code list of type of information codes located?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AT" sz="1400" dirty="0"/>
              <a:t>Answer - RNE JO: in the sector xsd.schema. </a:t>
            </a:r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dirty="0"/>
          </a:p>
          <a:p>
            <a:pPr marL="285750" lvl="1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AT" dirty="0"/>
          </a:p>
          <a:p>
            <a:endParaRPr lang="en-AT" b="0" dirty="0">
              <a:latin typeface="Aptos"/>
              <a:cs typeface="Arial"/>
            </a:endParaRPr>
          </a:p>
          <a:p>
            <a:endParaRPr lang="en-AT" dirty="0"/>
          </a:p>
          <a:p>
            <a:pPr lvl="1"/>
            <a:endParaRPr lang="en-AT" b="1" dirty="0">
              <a:latin typeface="Aptos" panose="020B0004020202020204" pitchFamily="34" charset="0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428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A84A-0364-F072-5170-46442D93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1B599-D74A-D94A-99F2-8FDA5E66D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7998" y="3194974"/>
            <a:ext cx="5682158" cy="1674186"/>
          </a:xfrm>
        </p:spPr>
        <p:txBody>
          <a:bodyPr/>
          <a:lstStyle/>
          <a:p>
            <a:r>
              <a:rPr lang="en-AT" dirty="0"/>
              <a:t>Conclusion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2E456-2685-2165-3BAD-31C7110765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AT" dirty="0"/>
              <a:t>07</a:t>
            </a:r>
            <a:endParaRPr lang="en-US" dirty="0"/>
          </a:p>
        </p:txBody>
      </p:sp>
      <p:pic>
        <p:nvPicPr>
          <p:cNvPr id="8" name="Picture Placeholder 5">
            <a:extLst>
              <a:ext uri="{FF2B5EF4-FFF2-40B4-BE49-F238E27FC236}">
                <a16:creationId xmlns:a16="http://schemas.microsoft.com/office/drawing/2014/main" id="{74B989A5-34BE-F73C-86C2-A46383C42D8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/>
        </p:blipFill>
        <p:spPr>
          <a:xfrm>
            <a:off x="8301038" y="0"/>
            <a:ext cx="3890962" cy="6858000"/>
          </a:xfrm>
        </p:spPr>
      </p:pic>
    </p:spTree>
    <p:extLst>
      <p:ext uri="{BB962C8B-B14F-4D97-AF65-F5344CB8AC3E}">
        <p14:creationId xmlns:p14="http://schemas.microsoft.com/office/powerpoint/2010/main" val="2378599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FC96E-BBEC-30B4-C17E-40900D5317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FFFAA37F-38B7-BFDA-0F0E-7CD3F3EB9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Conclusion – Session 3</a:t>
            </a:r>
            <a:endParaRPr lang="en-US" dirty="0"/>
          </a:p>
        </p:txBody>
      </p:sp>
      <p:sp>
        <p:nvSpPr>
          <p:cNvPr id="9" name="Textbox">
            <a:extLst>
              <a:ext uri="{FF2B5EF4-FFF2-40B4-BE49-F238E27FC236}">
                <a16:creationId xmlns:a16="http://schemas.microsoft.com/office/drawing/2014/main" id="{BFE63B0D-B032-D3F9-E2AA-E0CB50F08FB8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407368" y="1772816"/>
            <a:ext cx="11377265" cy="43924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lang="de-DE" sz="1600" b="1" kern="120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rgbClr val="BA8748"/>
              </a:buClr>
              <a:buFontTx/>
              <a:buNone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Wingdings" panose="05000000000000000000" pitchFamily="2" charset="2"/>
              <a:buChar char="§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SzPct val="100000"/>
              <a:buFont typeface="Aptos" panose="020B0004020202020204" pitchFamily="34" charset="0"/>
              <a:buChar char="▫"/>
              <a:defRPr lang="de-DE" sz="1600" kern="120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BA8748"/>
              </a:buClr>
              <a:buFont typeface="Aptos" panose="020B0004020202020204" pitchFamily="34" charset="0"/>
              <a:buChar char="▫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T" dirty="0"/>
              <a:t>For a more hands-on experience on the introduction and training session 4, 5 and 6: 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Preliminary review by the participants of the actions, sub-actions and message sequences concepts (session 1 – Agenda point 4)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AT" dirty="0"/>
              <a:t>Participation or viewing of the GUI and API previous introduction and training sessions </a:t>
            </a:r>
            <a:r>
              <a:rPr lang="en-US" dirty="0">
                <a:hlinkClick r:id="rId5"/>
              </a:rPr>
              <a:t>(available under this link)</a:t>
            </a:r>
            <a:endParaRPr lang="en-AT" dirty="0"/>
          </a:p>
          <a:p>
            <a:endParaRPr lang="en-AT" dirty="0"/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endParaRPr lang="en-AT" b="0" dirty="0">
              <a:latin typeface="+mn-lt"/>
            </a:endParaRPr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lvl="1"/>
            <a:endParaRPr lang="en-AT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86767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MASTER" val="RNE"/>
  <p:tag name="DEFAULTLANGUAGEID" val="1033"/>
  <p:tag name="EASYCHECK" val=";PMM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OUNT" val=";4."/>
  <p:tag name="EASYCHECK" val=";SHN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TAUTONAVIGATOR" val="no"/>
  <p:tag name="EASYCOUNT" val=";4."/>
  <p:tag name="EASYCHECK" val=";SHN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GENDAITEM" val="Hauptkapitel"/>
  <p:tag name="EASYCHECK" val=";SHNO"/>
  <p:tag name="ISTOCPAG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_OPTIONS" val="&lt;?xml version=&quot;1.0&quot; encoding=&quot;utf-16&quot;?&gt;&#10;&lt;toc_options xmlns:xsi=&quot;http://www.w3.org/2001/XMLSchema-instance&quot; xmlns:xsd=&quot;http://www.w3.org/2001/XMLSchema&quot;&gt;&#10;  &lt;allowAutoIndenting&gt;true&lt;/allowAutoIndenting&gt;&#10;  &lt;autoIndenting&gt;true&lt;/autoIndenting&gt;&#10;  &lt;standardFontSize&gt;14&lt;/standardFontSize&gt;&#10;  &lt;indentSecondLevel&gt;false&lt;/indentSecondLevel&gt;&#10;  &lt;indentExtraSpace&gt;0&lt;/indentExtraSpace&gt;&#10;  &lt;numberspace&gt;100&lt;/numberspace&gt;&#10;  &lt;refreshFormatFromMaster&gt;false&lt;/refreshFormatFromMaster&gt;&#10;  &lt;pageNumberingFormatMainChapters&gt;firstPageOnly&lt;/pageNumberingFormatMainChapters&gt;&#10;  &lt;pageNumberingFormatSubChapters&gt;firstPageOnly&lt;/pageNumberingFormatSubChapters&gt;&#10;  &lt;numberFormats&gt;&#10;    &lt;string&gt;#1.&lt;/string&gt;&#10;    &lt;string&gt;#1.#2&lt;/string&gt;&#10;    &lt;string&gt;#1.#2.#3&lt;/string&gt;&#10;  &lt;/numberFormats&gt;&#10;  &lt;highlightShapeType&gt;mainChapter&lt;/highlightShapeType&gt;&#10;  &lt;highlightShapeMarginHorizontal&gt;4&lt;/highlightShapeMarginHorizontal&gt;&#10;  &lt;highlightShapeMarginVertical&gt;2.2&lt;/highlightShapeMarginVertical&gt;&#10;  &lt;highlightShapeColor&gt;230, 230, 230&lt;/highlightShapeColor&gt;&#10;  &lt;highlightShapeLineColor&gt;-1&lt;/highlightShapeLineColor&gt;&#10;  &lt;highlightShapeLineWeight&gt;50&lt;/highlightShapeLineWeight&gt;&#10;  &lt;highlightFontColorNonActiveChapters&gt;-1&lt;/highlightFontColorNonActiveChapters&gt;&#10;  &lt;hasDividerPages&gt;false&lt;/hasDividerPages&gt;&#10;  &lt;canCreateDividerPages&gt;true&lt;/canCreateDividerPages&gt;&#10;  &lt;createDividerPageMode&gt;duplicateSlide&lt;/createDividerPageMode&gt;&#10;  &lt;canUpdateFromDividerPages&gt;false&lt;/canUpdateFromDividerPages&gt;&#10;  &lt;autoUpdateNavigatorsIfNumberHasChanged&gt;true&lt;/autoUpdateNavigatorsIfNumberHasChanged&gt;&#10;  &lt;skipEmptySections&gt;false&lt;/skipEmptySections&gt;&#10;  &lt;setSections&gt;firstLevel&lt;/setSections&gt;&#10;  &lt;writeNAToEmptySubchapters&gt;false&lt;/writeNAToEmptySubchapters&gt;&#10;  &lt;createdSectionsOnLastRefresh&gt;false&lt;/createdSectionsOnLastRefresh&gt;&#10;&lt;/toc_options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" val=";SHN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ASYCHECK_IGNOREWORDS" val=";  ;"/>
  <p:tag name="EASYCHECK" val=";TIPU"/>
  <p:tag name="ISAUTOSHAPE" val="1"/>
</p:tagLst>
</file>

<file path=ppt/theme/theme1.xml><?xml version="1.0" encoding="utf-8"?>
<a:theme xmlns:a="http://schemas.openxmlformats.org/drawingml/2006/main" name="RNE Capacity Management">
  <a:themeElements>
    <a:clrScheme name="RNE Capacity Mgmt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3C517A"/>
      </a:accent2>
      <a:accent3>
        <a:srgbClr val="6D7D9B"/>
      </a:accent3>
      <a:accent4>
        <a:srgbClr val="9DA8BD"/>
      </a:accent4>
      <a:accent5>
        <a:srgbClr val="CED4DE"/>
      </a:accent5>
      <a:accent6>
        <a:srgbClr val="E8E8E8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8E8E8"/>
        </a:solidFill>
        <a:ln w="6350" cap="flat" cmpd="sng" algn="ctr">
          <a:noFill/>
          <a:prstDash val="solid"/>
          <a:miter lim="800000"/>
        </a:ln>
        <a:effectLst/>
      </a:spPr>
      <a:bodyPr lIns="72000" tIns="72000" rIns="72000" bIns="72000" rtlCol="0" anchor="ctr"/>
      <a:lstStyle>
        <a:defPPr algn="ctr">
          <a:defRPr sz="1600" dirty="0" err="1">
            <a:solidFill>
              <a:srgbClr val="000000"/>
            </a:solidFill>
            <a:latin typeface="Arial" panose="020B0604020202020204" pitchFamily="34" charset="0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rgbClr val="000000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 w="6350">
          <a:noFill/>
        </a:ln>
      </a:spPr>
      <a:bodyPr wrap="square" lIns="0" tIns="0" rIns="0" bIns="0" rtlCol="0">
        <a:spAutoFit/>
      </a:bodyPr>
      <a:lstStyle>
        <a:defPPr algn="l">
          <a:defRPr sz="16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TTR Applications" id="{5FDCE255-537B-4408-94AC-576D76F248F3}" vid="{E3CF6801-2797-4660-8D2B-1342192527C0}"/>
    </a:ext>
  </a:extLst>
</a:theme>
</file>

<file path=ppt/theme/theme2.xml><?xml version="1.0" encoding="utf-8"?>
<a:theme xmlns:a="http://schemas.openxmlformats.org/drawingml/2006/main" name="Office">
  <a:themeElements>
    <a:clrScheme name="RNE (easySlides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E2841"/>
      </a:accent1>
      <a:accent2>
        <a:srgbClr val="075F20"/>
      </a:accent2>
      <a:accent3>
        <a:srgbClr val="4A1863"/>
      </a:accent3>
      <a:accent4>
        <a:srgbClr val="49716A"/>
      </a:accent4>
      <a:accent5>
        <a:srgbClr val="05C6C1"/>
      </a:accent5>
      <a:accent6>
        <a:srgbClr val="E8BC10"/>
      </a:accent6>
      <a:hlink>
        <a:srgbClr val="0B2659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RNE (Rail Net Europe)">
      <a:dk1>
        <a:sysClr val="windowText" lastClr="000000"/>
      </a:dk1>
      <a:lt1>
        <a:sysClr val="window" lastClr="FFFFFF"/>
      </a:lt1>
      <a:dk2>
        <a:srgbClr val="0B2659"/>
      </a:dk2>
      <a:lt2>
        <a:srgbClr val="E8E8E8"/>
      </a:lt2>
      <a:accent1>
        <a:srgbClr val="075F20"/>
      </a:accent1>
      <a:accent2>
        <a:srgbClr val="4A1863"/>
      </a:accent2>
      <a:accent3>
        <a:srgbClr val="49716A"/>
      </a:accent3>
      <a:accent4>
        <a:srgbClr val="0E2841"/>
      </a:accent4>
      <a:accent5>
        <a:srgbClr val="B20E10"/>
      </a:accent5>
      <a:accent6>
        <a:srgbClr val="E8BC10"/>
      </a:accent6>
      <a:hlink>
        <a:srgbClr val="05C6C1"/>
      </a:hlink>
      <a:folHlink>
        <a:srgbClr val="E8BC10"/>
      </a:folHlink>
    </a:clrScheme>
    <a:fontScheme name="RNE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036B0B2B506A49A23FF554A13B8732" ma:contentTypeVersion="14" ma:contentTypeDescription="Create a new document." ma:contentTypeScope="" ma:versionID="47ca4836c765764dd664c00d4b536f86">
  <xsd:schema xmlns:xsd="http://www.w3.org/2001/XMLSchema" xmlns:xs="http://www.w3.org/2001/XMLSchema" xmlns:p="http://schemas.microsoft.com/office/2006/metadata/properties" xmlns:ns2="700d1046-6700-487c-acb2-d60f1d40240a" xmlns:ns3="1c373fc7-1c31-4330-8a8d-711a8abc90be" targetNamespace="http://schemas.microsoft.com/office/2006/metadata/properties" ma:root="true" ma:fieldsID="d66e67c9fc0c8e4ef8db6a49f2ee8227" ns2:_="" ns3:_="">
    <xsd:import namespace="700d1046-6700-487c-acb2-d60f1d40240a"/>
    <xsd:import namespace="1c373fc7-1c31-4330-8a8d-711a8abc9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d1046-6700-487c-acb2-d60f1d402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26f894d4-046f-4fd1-b7fa-285231e703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373fc7-1c31-4330-8a8d-711a8abc90b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a46dd272-86d8-401b-a1ef-249dd5f13a56}" ma:internalName="TaxCatchAll" ma:showField="CatchAllData" ma:web="1c373fc7-1c31-4330-8a8d-711a8abc9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00d1046-6700-487c-acb2-d60f1d40240a">
      <Terms xmlns="http://schemas.microsoft.com/office/infopath/2007/PartnerControls"/>
    </lcf76f155ced4ddcb4097134ff3c332f>
    <TaxCatchAll xmlns="1c373fc7-1c31-4330-8a8d-711a8abc90b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B4BA64-C472-48A8-ADAD-51D6234E0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0d1046-6700-487c-acb2-d60f1d40240a"/>
    <ds:schemaRef ds:uri="1c373fc7-1c31-4330-8a8d-711a8abc90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AA872D-E506-4848-A9C6-67AC553D8CAD}">
  <ds:schemaRefs>
    <ds:schemaRef ds:uri="1c373fc7-1c31-4330-8a8d-711a8abc90b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700d1046-6700-487c-acb2-d60f1d40240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E3C71CB-5BCD-4D8A-AFDB-E9D4C88D26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1605717a-48fd-474a-a9d8-c77fe3d1c937}" enabled="0" method="" siteId="{1605717a-48fd-474a-a9d8-c77fe3d1c93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TTR Applications_Template</Template>
  <TotalTime>0</TotalTime>
  <Words>459</Words>
  <Application>Microsoft Office PowerPoint</Application>
  <PresentationFormat>Widescreen</PresentationFormat>
  <Paragraphs>96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Segoe UI</vt:lpstr>
      <vt:lpstr>Wingdings</vt:lpstr>
      <vt:lpstr>RNE Capacity Management</vt:lpstr>
      <vt:lpstr>PCS CB - API - Introduction and Training session - Session 3 – Start at 09:00</vt:lpstr>
      <vt:lpstr>PCS CB - API - Introduction and Training session - Session 3</vt:lpstr>
      <vt:lpstr>Table of Content</vt:lpstr>
      <vt:lpstr>Introduction</vt:lpstr>
      <vt:lpstr>November 2025 introduction and training sessions</vt:lpstr>
      <vt:lpstr>Questions and Answers</vt:lpstr>
      <vt:lpstr>Questions and Answers</vt:lpstr>
      <vt:lpstr>Conclusion</vt:lpstr>
      <vt:lpstr>Conclusion – Session 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Ayper Deniz</dc:creator>
  <cp:lastModifiedBy>Nicolas Jasinski</cp:lastModifiedBy>
  <cp:revision>7</cp:revision>
  <dcterms:created xsi:type="dcterms:W3CDTF">2024-08-26T10:23:19Z</dcterms:created>
  <dcterms:modified xsi:type="dcterms:W3CDTF">2025-11-07T09:16:43Z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0x01010094036B0B2B506A49A23FF554A13B8732</vt:lpwstr>
  </property>
  <property fmtid="{D5CDD505-2E9C-101B-9397-08002B2CF9AE}" pid="3" name="MediaServiceImageTags">
    <vt:lpwstr/>
  </property>
</Properties>
</file>