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9"/>
  </p:notesMasterIdLst>
  <p:handoutMasterIdLst>
    <p:handoutMasterId r:id="rId20"/>
  </p:handoutMasterIdLst>
  <p:sldIdLst>
    <p:sldId id="2147469059" r:id="rId5"/>
    <p:sldId id="2147469060" r:id="rId6"/>
    <p:sldId id="2147469061" r:id="rId7"/>
    <p:sldId id="2147469062" r:id="rId8"/>
    <p:sldId id="2147469065" r:id="rId9"/>
    <p:sldId id="2147469032" r:id="rId10"/>
    <p:sldId id="2147469067" r:id="rId11"/>
    <p:sldId id="2147469068" r:id="rId12"/>
    <p:sldId id="2147469075" r:id="rId13"/>
    <p:sldId id="2147469069" r:id="rId14"/>
    <p:sldId id="2147469070" r:id="rId15"/>
    <p:sldId id="2147469071" r:id="rId16"/>
    <p:sldId id="2147469072" r:id="rId17"/>
    <p:sldId id="2147469073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F6FE31-CCE2-8BE9-432D-91C1F3A0120A}" name="Nicolas Jasinski" initials="NJ" userId="S::Nicolas.Jasinski@rne.eu::fb3b270e-0060-4a53-b029-042c626c779e" providerId="AD"/>
  <p188:author id="{F1D2B34A-7185-CF89-836B-AB59ECA428BA}" name="Thomas Raney" initials="TR" userId="S::thomas.raney@rne.eu::97612ea5-8e50-44f9-bc17-c01652dfa9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clearPlaceholders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Category_EN:</a:t>
            </a:r>
            <a:r>
              <a:rPr lang="de-DE" b="1"/>
              <a:t>Title Slides</a:t>
            </a:r>
          </a:p>
          <a:p>
            <a:endParaRPr lang="en-US"/>
          </a:p>
          <a:p>
            <a:r>
              <a:rPr lang="en-US"/>
              <a:t>Title_EN:Timetable Redesign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Tags_EN:Title;Start;Image;Presentation title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1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46CA-7E2C-DA34-53E5-539DC790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F4AF2D-2449-A355-E209-E9B6380B4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89828D-E8EA-7745-168D-C914057A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7BD7CC-B6C2-13C2-2E6E-495706419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4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AD4AA-B886-0246-8DE2-3C40F9D7D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1607E9-6BF9-182F-7ADD-D4E54D2F5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D16FEC-121C-2428-9D95-353202B80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633FC4-BF02-5796-9C89-8F8AF845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69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6FE-4A4D-F450-1EA6-1A416748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9D3CE-35E6-A4FC-D22D-856129B0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D78726-962F-BAFC-F71A-1C074072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618A7-C736-4196-78B7-B07DF846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6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F7AF-AD8A-E234-E874-A2FCD056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80C273-DAE0-6570-412A-3ACBEDF8F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BFD0A1-7D08-21F4-F305-4AAEFE7D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6743-297A-546E-FE5A-02FAE1AD0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51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Chapter divider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Image placeholder </a:t>
            </a:r>
            <a:br>
              <a:rPr lang="en-GB"/>
            </a:br>
            <a:r>
              <a:rPr lang="en-GB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44740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AT" sz="1200" b="0" cap="all" baseline="0">
                <a:latin typeface="+mj-lt"/>
                <a:ea typeface="+mj-ea"/>
                <a:cs typeface="Arial" panose="020B0604020202020204" pitchFamily="34" charset="0"/>
              </a:rPr>
              <a:t>Digital </a:t>
            </a:r>
            <a:r>
              <a:rPr lang="en-GB" sz="1200" b="0" cap="all" baseline="0">
                <a:latin typeface="+mj-lt"/>
                <a:ea typeface="+mj-ea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Presentation Title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75542-8EFD-8C99-0824-763BE93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10 November 2025</a:t>
            </a:fld>
            <a:endParaRPr lang="de-DE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4DCF081F-341B-5373-88D7-2DF8626F0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9" y="4831774"/>
            <a:ext cx="5735782" cy="2026226"/>
          </a:xfrm>
          <a:gradFill>
            <a:gsLst>
              <a:gs pos="56680">
                <a:srgbClr val="000000">
                  <a:alpha val="46000"/>
                </a:srgbClr>
              </a:gs>
              <a:gs pos="2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path path="rect">
              <a:fillToRect t="100000" r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>
              <a:defRPr lang="en-GB">
                <a:solidFill>
                  <a:srgbClr val="000000"/>
                </a:solidFill>
                <a:latin typeface="Aptos" panose="020B0004020202020204" pitchFamily="34" charset="0"/>
                <a:cs typeface="+mn-cs"/>
              </a:defRPr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AE06D57-299E-4847-535B-F9EBC32C63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5908490"/>
            <a:ext cx="2894689" cy="607292"/>
          </a:xfrm>
          <a:noFill/>
        </p:spPr>
        <p:txBody>
          <a:bodyPr lIns="72000" tIns="72000" rIns="72000" bIns="72000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 Placeholder EU Funding Logo  </a:t>
            </a:r>
          </a:p>
        </p:txBody>
      </p:sp>
    </p:spTree>
    <p:extLst>
      <p:ext uri="{BB962C8B-B14F-4D97-AF65-F5344CB8AC3E}">
        <p14:creationId xmlns:p14="http://schemas.microsoft.com/office/powerpoint/2010/main" val="23918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docs.rne.eu/pcs/pcs-capacity-broker-migration-and-training-info/" TargetMode="External"/><Relationship Id="rId5" Type="http://schemas.openxmlformats.org/officeDocument/2006/relationships/hyperlink" Target="mailto:support.pcs@rne.eu" TargetMode="Externa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hyperlink" Target="mailto:support.pcs@rne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/>
              <a:t>PCS CB - API - </a:t>
            </a:r>
            <a:r>
              <a:rPr lang="en-AT"/>
              <a:t>Introduction</a:t>
            </a:r>
            <a:r>
              <a:rPr lang="en-US"/>
              <a:t> and Training session - Session </a:t>
            </a:r>
            <a:r>
              <a:rPr lang="en-AT"/>
              <a:t>2</a:t>
            </a:r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10 November 2025</a:t>
            </a:fld>
            <a:endParaRPr lang="de-DE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41D5CE-FC3B-AE8F-D745-3D627EC320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87" b="87"/>
          <a:stretch/>
        </p:blipFill>
        <p:spPr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08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B1F6-94CF-B050-8F75-0A229830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9C9D-E783-B09E-7DBF-808C727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/>
              <a:t>Questions and Answers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31626-6D61-D440-09FB-37459B9C8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04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8E824A3-D595-8C90-A4CA-9B4FBF757B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47864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C11-4BA2-6427-EF0C-F56B3F80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E1DAA-BC4E-EB17-FCC9-52E8EFB5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Questions and Answers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CEECD20-8CFD-0508-F261-45105B94E1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T" dirty="0"/>
              <a:t>Question 1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Fabrice Julien - SNCF Voyageurs: where are the details about the IDs visible on the message sequences available?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Answer - RNE JO: in column A of appendix A from the </a:t>
            </a:r>
            <a:r>
              <a:rPr lang="en-AT" dirty="0" err="1"/>
              <a:t>techn</a:t>
            </a:r>
            <a:r>
              <a:rPr lang="de-DE" dirty="0" err="1"/>
              <a:t>ic</a:t>
            </a:r>
            <a:r>
              <a:rPr lang="en-AT" dirty="0"/>
              <a:t>al specifications.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b="0" dirty="0">
              <a:latin typeface="Aptos"/>
              <a:cs typeface="Arial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b="0" dirty="0">
              <a:latin typeface="Aptos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T" dirty="0"/>
              <a:t>Question 2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Marek Neustadt – OLTIS: “</a:t>
            </a:r>
            <a:r>
              <a:rPr lang="en-US" dirty="0"/>
              <a:t>Study creation/update and </a:t>
            </a:r>
            <a:r>
              <a:rPr lang="en-US" dirty="0" err="1"/>
              <a:t>finalisation</a:t>
            </a:r>
            <a:r>
              <a:rPr lang="en-US" dirty="0"/>
              <a:t> by an Involved IM" action </a:t>
            </a:r>
            <a:r>
              <a:rPr lang="en-AT" dirty="0"/>
              <a:t>– Is the OIM only sent to the Leading IM? Opinion: the OIM is not needed by the Leading IM.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Answer - RNE JO: it is a mistake. The diagram will be updated. The OIM is sent to all involved IMs. </a:t>
            </a:r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4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A84A-0364-F072-5170-46442D93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B599-D74A-D94A-99F2-8FDA5E66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/>
              <a:t>Conclusion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456-2685-2165-3BAD-31C711076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05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4B989A5-34BE-F73C-86C2-A46383C42D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37859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C96E-BBEC-30B4-C17E-40900D53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AA37F-38B7-BFDA-0F0E-7CD3F3EB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Conclusion – Session 2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BFE63B0D-B032-D3F9-E2AA-E0CB50F08FB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/>
              <a:t>For a more hands-on experience on the introduction and training session 4, 5 and 6: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/>
              <a:t>GUI access to RNE CI logs by the participants </a:t>
            </a:r>
            <a:r>
              <a:rPr lang="en-AT" err="1"/>
              <a:t>duri</a:t>
            </a:r>
            <a:r>
              <a:rPr lang="de-DE"/>
              <a:t>n</a:t>
            </a:r>
            <a:r>
              <a:rPr lang="en-AT"/>
              <a:t>g the live demonstration: participants can send an access request to </a:t>
            </a:r>
            <a:r>
              <a:rPr lang="de-DE">
                <a:hlinkClick r:id="rId5"/>
              </a:rPr>
              <a:t>support.pcs@rne.eu</a:t>
            </a:r>
            <a:r>
              <a:rPr lang="en-AT"/>
              <a:t> by 06.11 EOD – Email subject: “PCS CB API – November training session – RNE CI access request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/>
              <a:t>Preliminary review by the participants of the action, sub-actions and message sequences concepts (session 1 – Agenda point 4)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/>
              <a:t>Participation or viewing of the GUI and API previous introduction and training sessions </a:t>
            </a:r>
            <a:r>
              <a:rPr lang="en-US">
                <a:hlinkClick r:id="rId6"/>
              </a:rPr>
              <a:t>(available under this link)</a:t>
            </a: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RNE Joint Office – PCS Support: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  <a:hlinkClick r:id="rId5"/>
              </a:rPr>
              <a:t>support.pcs@rne.eu</a:t>
            </a:r>
            <a:r>
              <a:rPr kumimoji="0" lang="en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endParaRPr lang="en-AT"/>
          </a:p>
          <a:p>
            <a:endParaRPr lang="en-AT" b="0">
              <a:latin typeface="+mn-lt"/>
            </a:endParaRPr>
          </a:p>
          <a:p>
            <a:endParaRPr lang="en-AT" b="0">
              <a:latin typeface="+mn-lt"/>
            </a:endParaRPr>
          </a:p>
          <a:p>
            <a:endParaRPr lang="en-AT" b="0">
              <a:latin typeface="+mn-lt"/>
            </a:endParaRPr>
          </a:p>
          <a:p>
            <a:pPr lvl="1"/>
            <a:endParaRPr lang="en-AT"/>
          </a:p>
          <a:p>
            <a:pPr lvl="1"/>
            <a:endParaRPr lang="en-AT"/>
          </a:p>
          <a:p>
            <a:pPr lvl="1"/>
            <a:endParaRPr lang="en-AT"/>
          </a:p>
          <a:p>
            <a:pPr lvl="1"/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7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0936-B19E-EF33-00A9-67B83C03D1DC}"/>
              </a:ext>
            </a:extLst>
          </p:cNvPr>
          <p:cNvSpPr txBox="1"/>
          <p:nvPr/>
        </p:nvSpPr>
        <p:spPr>
          <a:xfrm>
            <a:off x="335360" y="1628800"/>
            <a:ext cx="6721127" cy="92333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AT"/>
              <a:t>RNE Joint Office – PCS Support: </a:t>
            </a:r>
            <a:r>
              <a:rPr lang="de-DE">
                <a:hlinkClick r:id="rId4"/>
              </a:rPr>
              <a:t>support.pcs@rne.eu</a:t>
            </a:r>
            <a:r>
              <a:rPr lang="en-AT"/>
              <a:t> (for all communications about PCS: questions etc)</a:t>
            </a:r>
          </a:p>
          <a:p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5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841C-CDD2-4BAA-80D9-35C5246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68D94AA0-3292-4AF8-909A-A89109924A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Introduction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Documentation focus: </a:t>
            </a:r>
            <a:r>
              <a:rPr lang="en-US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PCS CB API </a:t>
            </a: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-</a:t>
            </a:r>
            <a:r>
              <a:rPr lang="en-US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FIRST STEPS FOR CONNECTING</a:t>
            </a: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Live demonstration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General Questions and Anwers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Conclusion</a:t>
            </a:r>
            <a:endParaRPr lang="en-US" sz="1600" b="0">
              <a:solidFill>
                <a:schemeClr val="accent1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0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61F-1B42-91DD-5A04-F100348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/>
              <a:t>Introduction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DA0-8CA3-FD8E-7740-E96968A7B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01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E1BD450-706E-F70F-6C80-E43291DFC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7239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November 2025 introduction and training sessions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Materials of all introduction and training sessions</a:t>
            </a:r>
          </a:p>
          <a:p>
            <a:r>
              <a:rPr lang="en-AT" b="0" dirty="0">
                <a:hlinkClick r:id="rId5"/>
              </a:rPr>
              <a:t>Documentation available under this link</a:t>
            </a:r>
            <a:r>
              <a:rPr lang="en-AT" b="0" dirty="0"/>
              <a:t> (publicly accessible)</a:t>
            </a:r>
          </a:p>
          <a:p>
            <a:endParaRPr lang="en-AT" dirty="0"/>
          </a:p>
          <a:p>
            <a:r>
              <a:rPr lang="en-US" dirty="0"/>
              <a:t>Recommended prior knowledge for participants and </a:t>
            </a:r>
            <a:r>
              <a:rPr lang="en-AT" dirty="0"/>
              <a:t>viewers of</a:t>
            </a:r>
            <a:r>
              <a:rPr lang="en-US" dirty="0"/>
              <a:t> the meeting recordings</a:t>
            </a:r>
            <a:endParaRPr lang="en-AT" b="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Familiarity with TAF/TAP TSI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Participation or viewing of GUI and API previous introduction and training sessions (</a:t>
            </a:r>
            <a:r>
              <a:rPr lang="en-US" dirty="0">
                <a:hlinkClick r:id="rId5"/>
              </a:rPr>
              <a:t>list available under this link</a:t>
            </a:r>
            <a:r>
              <a:rPr lang="en-AT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r>
              <a:rPr lang="en-US" b="1" dirty="0">
                <a:latin typeface="Aptos" panose="020B0004020202020204" pitchFamily="34" charset="0"/>
              </a:rPr>
              <a:t>By the end of </a:t>
            </a:r>
            <a:r>
              <a:rPr lang="en-US" b="1" dirty="0" err="1">
                <a:latin typeface="Aptos" panose="020B0004020202020204" pitchFamily="34" charset="0"/>
              </a:rPr>
              <a:t>th</a:t>
            </a:r>
            <a:r>
              <a:rPr lang="en-AT" b="1" dirty="0">
                <a:latin typeface="Aptos" panose="020B0004020202020204" pitchFamily="34" charset="0"/>
              </a:rPr>
              <a:t>is session 2</a:t>
            </a:r>
            <a:r>
              <a:rPr lang="en-US" b="1" dirty="0">
                <a:latin typeface="Aptos" panose="020B0004020202020204" pitchFamily="34" charset="0"/>
              </a:rPr>
              <a:t>, </a:t>
            </a:r>
            <a:r>
              <a:rPr lang="en-AT" b="1" dirty="0">
                <a:latin typeface="Aptos" panose="020B0004020202020204" pitchFamily="34" charset="0"/>
              </a:rPr>
              <a:t>participants and recording viewers will be able to: </a:t>
            </a:r>
            <a:endParaRPr lang="en-US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Understand the first steps when connecting to PCS CB via the API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Navigate through the main concepts of the technical specifications (process flows, message sequences, actions)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8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2B82-2214-8D9D-07FE-8B41A0E9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AE4A-2A9B-7FCD-FA3D-3536F785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>
                <a:cs typeface="Arial"/>
              </a:rPr>
              <a:t>Documentation focus: </a:t>
            </a:r>
            <a:r>
              <a:rPr lang="en-US">
                <a:latin typeface="Aptos"/>
                <a:cs typeface="Arial"/>
              </a:rPr>
              <a:t>PCS CB API </a:t>
            </a:r>
            <a:r>
              <a:rPr lang="en-AT">
                <a:latin typeface="Aptos"/>
                <a:cs typeface="Arial"/>
              </a:rPr>
              <a:t>-</a:t>
            </a:r>
            <a:r>
              <a:rPr lang="en-US">
                <a:latin typeface="Aptos"/>
                <a:cs typeface="Arial"/>
              </a:rPr>
              <a:t>First steps for connecting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866B9-628C-EAD5-4D46-6C608AD2D7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02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F396206E-7E45-947E-6B0E-2735DAE6C8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85475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The first steps for connecting to PCS CB API  </a:t>
            </a:r>
            <a:br>
              <a:rPr lang="en-AT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latin typeface="Aptos" panose="020B0004020202020204" pitchFamily="34" charset="0"/>
              </a:rPr>
              <a:t>PCS CB API </a:t>
            </a:r>
            <a:r>
              <a:rPr lang="en-AT" b="1" dirty="0">
                <a:latin typeface="Aptos" panose="020B0004020202020204" pitchFamily="34" charset="0"/>
              </a:rPr>
              <a:t>-</a:t>
            </a:r>
            <a:r>
              <a:rPr lang="en-US" b="1" dirty="0">
                <a:latin typeface="Aptos" panose="020B0004020202020204" pitchFamily="34" charset="0"/>
              </a:rPr>
              <a:t> FIRST STEPS FOR CONNECTING</a:t>
            </a:r>
            <a:r>
              <a:rPr lang="en-AT" b="1" dirty="0">
                <a:latin typeface="Aptos" panose="020B0004020202020204" pitchFamily="34" charset="0"/>
              </a:rPr>
              <a:t> – v1</a:t>
            </a:r>
          </a:p>
          <a:p>
            <a:r>
              <a:rPr lang="en-AT" b="0" dirty="0">
                <a:hlinkClick r:id="rId5"/>
              </a:rPr>
              <a:t>Documentation available under this link</a:t>
            </a:r>
            <a:r>
              <a:rPr lang="en-AT" b="0" dirty="0"/>
              <a:t> (publicly accessible)</a:t>
            </a:r>
          </a:p>
          <a:p>
            <a:endParaRPr lang="en-AT" b="0" dirty="0"/>
          </a:p>
          <a:p>
            <a:r>
              <a:rPr lang="en-AT" dirty="0"/>
              <a:t>Questions and Answers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T" sz="1400" dirty="0"/>
              <a:t>Question 1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Fabrice Julien - SNCF Voyageurs: is it possible to export the reference data?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</a:t>
            </a:r>
            <a:r>
              <a:rPr lang="en-AT" sz="1400" b="0" dirty="0"/>
              <a:t>: yes. There is an export feature to excel for the network </a:t>
            </a:r>
            <a:r>
              <a:rPr lang="en-AT" sz="1400" dirty="0"/>
              <a:t>s</a:t>
            </a:r>
            <a:r>
              <a:rPr lang="en-AT" sz="1400" b="0" dirty="0"/>
              <a:t>pecific </a:t>
            </a:r>
            <a:r>
              <a:rPr lang="en-AT" sz="1400" dirty="0"/>
              <a:t>p</a:t>
            </a:r>
            <a:r>
              <a:rPr lang="en-AT" sz="1400" b="0" dirty="0"/>
              <a:t>arameters, loco types, operation points and activity types.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T" sz="1400" dirty="0"/>
              <a:t>Question 2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Fabrice Julien - SNCF Voyageurs: is the codification of the locos unified between the IMs? Answer - RNE JO: yes. There is an export feature to excel for the network specific parameters, loco types, operation points and activity types.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the codification may be aligned between some IMs but there is no restriction / requirement in PCS. There was an initiative at the sector level to achieve a unified codification: RNE JO will check about its status.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T" sz="1400" dirty="0"/>
              <a:t>Question 3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Vincent </a:t>
            </a:r>
            <a:r>
              <a:rPr lang="de-AT" sz="1400" dirty="0"/>
              <a:t>Feichtenschlager</a:t>
            </a:r>
            <a:r>
              <a:rPr lang="en-AT" sz="1400" dirty="0"/>
              <a:t> - </a:t>
            </a:r>
            <a:r>
              <a:rPr lang="de-AT" sz="1400" dirty="0"/>
              <a:t>ÖBB-Infrastruktur AG</a:t>
            </a:r>
            <a:r>
              <a:rPr lang="en-AT" sz="1400" dirty="0"/>
              <a:t>:  are IMs allowed to deactivate all the predefined activity types and only use their own ones?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it may be an edge case probably </a:t>
            </a:r>
            <a:r>
              <a:rPr lang="en-AT" sz="1400" dirty="0" err="1"/>
              <a:t>techn</a:t>
            </a:r>
            <a:r>
              <a:rPr lang="de-DE" sz="1400" dirty="0" err="1"/>
              <a:t>ic</a:t>
            </a:r>
            <a:r>
              <a:rPr lang="en-AT" sz="1400" dirty="0"/>
              <a:t>ally possible. RNE JO will check if there is an add</a:t>
            </a:r>
            <a:r>
              <a:rPr lang="de-DE" sz="1400" dirty="0"/>
              <a:t>i</a:t>
            </a:r>
            <a:r>
              <a:rPr lang="en-AT" sz="1400" dirty="0" err="1"/>
              <a:t>tional</a:t>
            </a:r>
            <a:r>
              <a:rPr lang="en-AT" sz="1400" dirty="0"/>
              <a:t> restriction. 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400" b="0" dirty="0"/>
          </a:p>
          <a:p>
            <a:endParaRPr lang="en-AT" sz="1400" dirty="0"/>
          </a:p>
          <a:p>
            <a:endParaRPr lang="en-AT" sz="1400" b="0" dirty="0"/>
          </a:p>
          <a:p>
            <a:endParaRPr lang="en-AT" sz="1400" b="0" dirty="0"/>
          </a:p>
          <a:p>
            <a:endParaRPr lang="en-AT" b="0" dirty="0"/>
          </a:p>
          <a:p>
            <a:endParaRPr lang="en-AT" b="0" dirty="0"/>
          </a:p>
          <a:p>
            <a:endParaRPr lang="en-AT" b="0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16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A7EA-5D6F-CE28-29BD-B412E5DF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2373-CD1C-B25F-D5DE-BD684D69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/>
              <a:t>Live demonstration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5BC09-D011-34A6-859E-63DAA93B0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03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984D7AB2-39CC-EF46-B426-3F2B8EB53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55427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F9BF-7F9B-71AC-874A-56B2C741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EF0A13-807A-4CE2-0D2D-29B27264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Live demonstration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EBED1F7F-8BC4-56E3-A6AC-49A7343E843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"Path request creation/update by an Involved Applicant" </a:t>
            </a:r>
            <a:r>
              <a:rPr lang="en-AT" dirty="0"/>
              <a:t>action (New Path Request process)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 25 and 30 - PCS CB Technical Specifications – Appendix 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Recording: from 00:37:00 to 00:47:00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r>
              <a:rPr lang="en-US" dirty="0"/>
              <a:t>"Feasibility Study start by the Leading Applicant" </a:t>
            </a:r>
            <a:r>
              <a:rPr lang="en-AT" dirty="0"/>
              <a:t>action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 263 to 266 - PCS CB Technical Specifications – Appendix 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Recording: from 00:47:00 to 00:53:00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r>
              <a:rPr lang="en-US" dirty="0"/>
              <a:t>“</a:t>
            </a:r>
            <a:r>
              <a:rPr lang="en-AT" dirty="0"/>
              <a:t>S</a:t>
            </a:r>
            <a:r>
              <a:rPr lang="en-US" dirty="0" err="1"/>
              <a:t>tudy</a:t>
            </a:r>
            <a:r>
              <a:rPr lang="en-US" dirty="0"/>
              <a:t> creation/update and </a:t>
            </a:r>
            <a:r>
              <a:rPr lang="en-US" dirty="0" err="1"/>
              <a:t>finalisation</a:t>
            </a:r>
            <a:r>
              <a:rPr lang="en-US" dirty="0"/>
              <a:t> by an Involved IM" </a:t>
            </a:r>
            <a:r>
              <a:rPr lang="en-AT" dirty="0"/>
              <a:t>action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267, 268 and 269  - PCS CB Technical Specifications – Appendix 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Recording: from 00:53:00 to 00:59:00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74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BC5E9-71EA-12F5-9919-176888E5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367221-65AF-FEAB-D490-D143A30F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Live demonstration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3896D0DA-0632-8539-C3C3-65BF1F5985E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/>
              <a:t>Questions and Answers</a:t>
            </a:r>
          </a:p>
          <a:p>
            <a:r>
              <a:rPr lang="en-AT" b="0"/>
              <a:t>Fabrice: export of ref data, loco types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  <a:p>
            <a:endParaRPr lang="en-AT"/>
          </a:p>
          <a:p>
            <a:pPr lvl="1"/>
            <a:endParaRPr lang="en-AT" b="1">
              <a:latin typeface="Aptos" panose="020B0004020202020204" pitchFamily="34" charset="0"/>
            </a:endParaRPr>
          </a:p>
          <a:p>
            <a:pPr lvl="1"/>
            <a:endParaRPr lang="en-AT"/>
          </a:p>
          <a:p>
            <a:pPr lvl="1"/>
            <a:endParaRPr lang="en-AT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304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EASYCHECK" val=";PMMA"/>
  <p:tag name="EASYMASTER" val="R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  <p:tag name="EASYCOUNT" val=";4."/>
  <p:tag name="SETAUTONAVIGATOR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d1046-6700-487c-acb2-d60f1d40240a">
      <Terms xmlns="http://schemas.microsoft.com/office/infopath/2007/PartnerControls"/>
    </lcf76f155ced4ddcb4097134ff3c332f>
    <TaxCatchAll xmlns="1c373fc7-1c31-4330-8a8d-711a8abc90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36B0B2B506A49A23FF554A13B8732" ma:contentTypeVersion="14" ma:contentTypeDescription="Create a new document." ma:contentTypeScope="" ma:versionID="47ca4836c765764dd664c00d4b536f86">
  <xsd:schema xmlns:xsd="http://www.w3.org/2001/XMLSchema" xmlns:xs="http://www.w3.org/2001/XMLSchema" xmlns:p="http://schemas.microsoft.com/office/2006/metadata/properties" xmlns:ns2="700d1046-6700-487c-acb2-d60f1d40240a" xmlns:ns3="1c373fc7-1c31-4330-8a8d-711a8abc90be" targetNamespace="http://schemas.microsoft.com/office/2006/metadata/properties" ma:root="true" ma:fieldsID="d66e67c9fc0c8e4ef8db6a49f2ee8227" ns2:_="" ns3:_="">
    <xsd:import namespace="700d1046-6700-487c-acb2-d60f1d40240a"/>
    <xsd:import namespace="1c373fc7-1c31-4330-8a8d-711a8abc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d1046-6700-487c-acb2-d60f1d40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3fc7-1c31-4330-8a8d-711a8abc90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6dd272-86d8-401b-a1ef-249dd5f13a56}" ma:internalName="TaxCatchAll" ma:showField="CatchAllData" ma:web="1c373fc7-1c31-4330-8a8d-711a8abc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A872D-E506-4848-A9C6-67AC553D8CAD}">
  <ds:schemaRefs>
    <ds:schemaRef ds:uri="700d1046-6700-487c-acb2-d60f1d40240a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c373fc7-1c31-4330-8a8d-711a8abc90b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CB4BA64-C472-48A8-ADAD-51D6234E0E77}">
  <ds:schemaRefs>
    <ds:schemaRef ds:uri="1c373fc7-1c31-4330-8a8d-711a8abc90be"/>
    <ds:schemaRef ds:uri="700d1046-6700-487c-acb2-d60f1d4024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835</Words>
  <Application>Microsoft Office PowerPoint</Application>
  <PresentationFormat>Widescreen</PresentationFormat>
  <Paragraphs>150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Segoe UI</vt:lpstr>
      <vt:lpstr>Wingdings</vt:lpstr>
      <vt:lpstr>RNE Capacity Management</vt:lpstr>
      <vt:lpstr>PCS CB - API - Introduction and Training session - Session 2</vt:lpstr>
      <vt:lpstr>Table of Content</vt:lpstr>
      <vt:lpstr>Introduction</vt:lpstr>
      <vt:lpstr>November 2025 introduction and training sessions</vt:lpstr>
      <vt:lpstr>Documentation focus: PCS CB API -First steps for connecting</vt:lpstr>
      <vt:lpstr>The first steps for connecting to PCS CB API   </vt:lpstr>
      <vt:lpstr>Live demonstration</vt:lpstr>
      <vt:lpstr>Live demonstration</vt:lpstr>
      <vt:lpstr>Live demonstration</vt:lpstr>
      <vt:lpstr>Questions and Answers</vt:lpstr>
      <vt:lpstr>Questions and Answers</vt:lpstr>
      <vt:lpstr>Conclusion</vt:lpstr>
      <vt:lpstr>Conclusion – Session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Nicolas Jasinski</cp:lastModifiedBy>
  <cp:revision>3</cp:revision>
  <dcterms:created xsi:type="dcterms:W3CDTF">2024-08-26T10:23:19Z</dcterms:created>
  <dcterms:modified xsi:type="dcterms:W3CDTF">2025-11-10T10:24:46Z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0x01010094036B0B2B506A49A23FF554A13B8732</vt:lpwstr>
  </property>
  <property fmtid="{D5CDD505-2E9C-101B-9397-08002B2CF9AE}" pid="3" name="MediaServiceImageTags">
    <vt:lpwstr/>
  </property>
</Properties>
</file>