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0.xml" ContentType="application/vnd.openxmlformats-officedocument.presentationml.notesSlide+xml"/>
  <Override PartName="/ppt/tags/tag21.xml" ContentType="application/vnd.openxmlformats-officedocument.presentationml.tags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4"/>
  </p:sldMasterIdLst>
  <p:notesMasterIdLst>
    <p:notesMasterId r:id="rId23"/>
  </p:notesMasterIdLst>
  <p:handoutMasterIdLst>
    <p:handoutMasterId r:id="rId24"/>
  </p:handoutMasterIdLst>
  <p:sldIdLst>
    <p:sldId id="2147469064" r:id="rId5"/>
    <p:sldId id="2147469051" r:id="rId6"/>
    <p:sldId id="2134808527" r:id="rId7"/>
    <p:sldId id="2147469032" r:id="rId8"/>
    <p:sldId id="2147469053" r:id="rId9"/>
    <p:sldId id="2147469052" r:id="rId10"/>
    <p:sldId id="2147469060" r:id="rId11"/>
    <p:sldId id="2147469061" r:id="rId12"/>
    <p:sldId id="2147469058" r:id="rId13"/>
    <p:sldId id="2147469059" r:id="rId14"/>
    <p:sldId id="2147469054" r:id="rId15"/>
    <p:sldId id="2147469055" r:id="rId16"/>
    <p:sldId id="2147469056" r:id="rId17"/>
    <p:sldId id="2147469057" r:id="rId18"/>
    <p:sldId id="2147469066" r:id="rId19"/>
    <p:sldId id="2147469063" r:id="rId20"/>
    <p:sldId id="2147469062" r:id="rId21"/>
    <p:sldId id="2134808524" r:id="rId22"/>
  </p:sldIdLst>
  <p:sldSz cx="12192000" cy="6858000"/>
  <p:notesSz cx="6858000" cy="9144000"/>
  <p:custDataLst>
    <p:tags r:id="rId25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3B71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94FAE3-6B7D-4850-AA67-F87B6FF2C6F6}" v="89" dt="2025-11-05T14:20:27.0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94" autoAdjust="0"/>
    <p:restoredTop sz="94715" autoAdjust="0"/>
  </p:normalViewPr>
  <p:slideViewPr>
    <p:cSldViewPr>
      <p:cViewPr varScale="1">
        <p:scale>
          <a:sx n="111" d="100"/>
          <a:sy n="111" d="100"/>
        </p:scale>
        <p:origin x="9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8" d="100"/>
          <a:sy n="58" d="100"/>
        </p:scale>
        <p:origin x="3240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7DD6B370-745D-0DFC-9EF4-ECD5B1BB33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646A4B3-4744-C7FD-01F6-A19FA81E3E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5B2C1-A98F-4CBC-BF76-9A9101728E70}" type="datetimeFigureOut">
              <a:rPr lang="de-DE" smtClean="0"/>
              <a:t>10.11.2025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79A273A-915E-C0B5-B586-0D470F0FED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42DC2AA-24ED-1812-DF68-09D5F49549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2B071-104A-477C-9D1E-72E2CB0A417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4738004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indent="0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de-DE" dirty="0"/>
              <a:t>Mastertextformat bearbeiten</a:t>
            </a:r>
          </a:p>
          <a:p>
            <a:pPr marL="180000" lvl="1" indent="-180000">
              <a:lnSpc>
                <a:spcPct val="100000"/>
              </a:lnSpc>
              <a:spcBef>
                <a:spcPts val="600"/>
              </a:spcBef>
              <a:buClr>
                <a:srgbClr val="BA8748"/>
              </a:buClr>
              <a:buFont typeface="Wingdings" panose="05000000000000000000" pitchFamily="2" charset="2"/>
              <a:buChar char="§"/>
            </a:pPr>
            <a:r>
              <a:rPr lang="de-DE" dirty="0"/>
              <a:t>Zweite Ebene</a:t>
            </a:r>
          </a:p>
          <a:p>
            <a:pPr marL="360000" lvl="2" indent="-180000">
              <a:lnSpc>
                <a:spcPct val="100000"/>
              </a:lnSpc>
              <a:spcBef>
                <a:spcPts val="600"/>
              </a:spcBef>
              <a:buClr>
                <a:srgbClr val="BA8748"/>
              </a:buClr>
              <a:buSzPct val="100000"/>
              <a:buFont typeface="Aptos" panose="020B0004020202020204" pitchFamily="34" charset="0"/>
              <a:buChar char="▫"/>
            </a:pPr>
            <a:r>
              <a:rPr lang="de-DE" dirty="0"/>
              <a:t>Dritte Ebene</a:t>
            </a:r>
          </a:p>
          <a:p>
            <a:pPr marL="540000" lvl="3" indent="-180000">
              <a:lnSpc>
                <a:spcPct val="100000"/>
              </a:lnSpc>
              <a:spcBef>
                <a:spcPts val="600"/>
              </a:spcBef>
              <a:buClr>
                <a:srgbClr val="BA8748"/>
              </a:buClr>
              <a:buSzPct val="100000"/>
              <a:buFont typeface="Aptos" panose="020B0004020202020204" pitchFamily="34" charset="0"/>
              <a:buChar char="▫"/>
            </a:pPr>
            <a:r>
              <a:rPr lang="de-DE" dirty="0"/>
              <a:t>Vierte Ebene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ptos" panose="020B0004020202020204" pitchFamily="34" charset="0"/>
              </a:defRPr>
            </a:lvl1pPr>
          </a:lstStyle>
          <a:p>
            <a:fld id="{6C4E1086-5C64-4057-8E65-60C4FEC37626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3667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lang="de-DE" sz="1200" kern="1200" dirty="0">
        <a:solidFill>
          <a:schemeClr val="tx1"/>
        </a:solidFill>
        <a:latin typeface="+mn-lt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10D8BF-6F7B-C36B-6684-D8E2973B02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0626BBA-3933-0D2B-254C-04118B8364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020AF58-45ED-7FBD-EF54-D24AB3F19A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clearPlaceholders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Category_EN:</a:t>
            </a:r>
            <a:r>
              <a:rPr lang="de-DE" b="1" dirty="0"/>
              <a:t>Title Slides</a:t>
            </a:r>
          </a:p>
          <a:p>
            <a:endParaRPr lang="en-US" dirty="0"/>
          </a:p>
          <a:p>
            <a:r>
              <a:rPr lang="en-US" dirty="0"/>
              <a:t>Title_EN:Timetable Redesign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Tags_EN:Title;Start;Image;Presentation title</a:t>
            </a:r>
            <a:endParaRPr lang="en-GB" dirty="0"/>
          </a:p>
          <a:p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A1C2CAD-BEA4-EB7D-5AEE-7A62508E91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4E1086-5C64-4057-8E65-60C4FEC37626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647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62F7AF-AD8A-E234-E874-A2FCD0561F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980C273-DAE0-6570-412A-3ACBEDF8F5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5BFD0A1-7D08-21F4-F305-4AAEFE7DD9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5196743-297A-546E-FE5A-02FAE1AD05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EE235-A5B2-40A6-A493-A23476CE6A58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75121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4E1086-5C64-4057-8E65-60C4FEC37626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727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EE235-A5B2-40A6-A493-A23476CE6A58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8127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EE235-A5B2-40A6-A493-A23476CE6A58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5488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BB1E9E-5199-5A98-C100-6896CA8D3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82BDA3D-6223-40B5-A7E9-9249C1BA7B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953E961-0622-98E7-8F27-9027B2286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E20CD1F-1203-32C9-71FA-7CCD39FB1E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EE235-A5B2-40A6-A493-A23476CE6A58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5823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BD7B39-BBEE-FCE6-2804-4AD0EFA98D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CD7B6DA-B738-3B8D-9CCB-B7FC597894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7565D1AC-3105-79C8-07A4-7444D1E673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2C020C9-1109-3D25-C1B3-BE07C51239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EE235-A5B2-40A6-A493-A23476CE6A58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3178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2A3D7D-9280-C811-E805-F7EAD57DB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E14BA10-9C62-714D-A350-813B2990F7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132B8E3-F26A-E6E1-3B89-396380A20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D0AE104-F07F-79D7-5848-2E2B9132C1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EE235-A5B2-40A6-A493-A23476CE6A58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693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7746CA-7E2C-DA34-53E5-539DC7900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3F4AF2D-2449-A355-E209-E9B6380B44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089828D-E8EA-7745-168D-C914057AB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87BD7CC-B6C2-13C2-2E6E-4957064191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EE235-A5B2-40A6-A493-A23476CE6A58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8546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A076FE-4A4D-F450-1EA6-1A4167484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699D3CE-35E6-A4FC-D22D-856129B028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CD78726-962F-BAFC-F71A-1C0740726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A9618A7-C736-4196-78B7-B07DF8467A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EE235-A5B2-40A6-A493-A23476CE6A58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2561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D3D30-6FAC-08C7-CDDD-5B7E3F793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29F4034-1FC6-7DEE-5AFA-1B9BE41C5F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8665895-9599-04A0-86F5-DA1200D73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D32D16B-546C-F18A-4F93-EB6867F64E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EE235-A5B2-40A6-A493-A23476CE6A58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9487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www.rne.eu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9E0590C-472F-AF78-7E43-C06E108E98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993359"/>
            <a:ext cx="12192000" cy="3864641"/>
          </a:xfrm>
          <a:custGeom>
            <a:avLst/>
            <a:gdLst>
              <a:gd name="connsiteX0" fmla="*/ 0 w 12200844"/>
              <a:gd name="connsiteY0" fmla="*/ 0 h 3865649"/>
              <a:gd name="connsiteX1" fmla="*/ 12200844 w 12200844"/>
              <a:gd name="connsiteY1" fmla="*/ 0 h 3865649"/>
              <a:gd name="connsiteX2" fmla="*/ 12200844 w 12200844"/>
              <a:gd name="connsiteY2" fmla="*/ 3865649 h 3865649"/>
              <a:gd name="connsiteX3" fmla="*/ 0 w 12200844"/>
              <a:gd name="connsiteY3" fmla="*/ 3865649 h 3865649"/>
              <a:gd name="connsiteX4" fmla="*/ 0 w 12200844"/>
              <a:gd name="connsiteY4" fmla="*/ 170334 h 3865649"/>
              <a:gd name="connsiteX5" fmla="*/ 12197972 w 12200844"/>
              <a:gd name="connsiteY5" fmla="*/ 170334 h 3865649"/>
              <a:gd name="connsiteX6" fmla="*/ 12197972 w 12200844"/>
              <a:gd name="connsiteY6" fmla="*/ 98334 h 3865649"/>
              <a:gd name="connsiteX7" fmla="*/ 0 w 12200844"/>
              <a:gd name="connsiteY7" fmla="*/ 98334 h 3865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0844" h="3865649">
                <a:moveTo>
                  <a:pt x="0" y="0"/>
                </a:moveTo>
                <a:lnTo>
                  <a:pt x="12200844" y="0"/>
                </a:lnTo>
                <a:lnTo>
                  <a:pt x="12200844" y="3865649"/>
                </a:lnTo>
                <a:lnTo>
                  <a:pt x="0" y="3865649"/>
                </a:lnTo>
                <a:lnTo>
                  <a:pt x="0" y="170334"/>
                </a:lnTo>
                <a:lnTo>
                  <a:pt x="12197972" y="170334"/>
                </a:lnTo>
                <a:lnTo>
                  <a:pt x="12197972" y="98334"/>
                </a:lnTo>
                <a:lnTo>
                  <a:pt x="0" y="98334"/>
                </a:lnTo>
                <a:close/>
              </a:path>
            </a:pathLst>
          </a:custGeom>
          <a:pattFill prst="ltUpDiag">
            <a:fgClr>
              <a:srgbClr val="E8E8E8"/>
            </a:fgClr>
            <a:bgClr>
              <a:schemeClr val="bg1"/>
            </a:bgClr>
          </a:pattFill>
        </p:spPr>
        <p:txBody>
          <a:bodyPr vert="horz" wrap="square" lIns="144000" tIns="144000" rIns="144000" bIns="144000" rtlCol="0" anchor="ctr">
            <a:noAutofit/>
          </a:bodyPr>
          <a:lstStyle>
            <a:lvl1pPr>
              <a:defRPr lang="de-DE" b="0" i="1" dirty="0">
                <a:latin typeface="Aptos" panose="020B0004020202020204" pitchFamily="34" charset="0"/>
              </a:defRPr>
            </a:lvl1pPr>
          </a:lstStyle>
          <a:p>
            <a:pPr lvl="0" algn="ctr">
              <a:buFont typeface="Arial" panose="020B0604020202020204" pitchFamily="34" charset="0"/>
            </a:pP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Image placeholder </a:t>
            </a:r>
            <a:br>
              <a:rPr lang="en-US"/>
            </a:br>
            <a:r>
              <a:rPr lang="en-US"/>
              <a:t>easySlides &gt; Pictures &gt; set pictures in selected shapes</a:t>
            </a:r>
            <a:endParaRPr lang="de-DE" dirty="0"/>
          </a:p>
        </p:txBody>
      </p:sp>
      <p:cxnSp>
        <p:nvCxnSpPr>
          <p:cNvPr id="12" name="Straight Connector 4">
            <a:extLst>
              <a:ext uri="{FF2B5EF4-FFF2-40B4-BE49-F238E27FC236}">
                <a16:creationId xmlns:a16="http://schemas.microsoft.com/office/drawing/2014/main" id="{D928A61A-C5CD-8F49-DB0B-D93555FEF726}"/>
              </a:ext>
            </a:extLst>
          </p:cNvPr>
          <p:cNvCxnSpPr>
            <a:cxnSpLocks/>
          </p:cNvCxnSpPr>
          <p:nvPr userDrawn="1"/>
        </p:nvCxnSpPr>
        <p:spPr>
          <a:xfrm>
            <a:off x="407367" y="1950110"/>
            <a:ext cx="961200" cy="0"/>
          </a:xfrm>
          <a:prstGeom prst="line">
            <a:avLst/>
          </a:prstGeom>
          <a:ln w="76200">
            <a:solidFill>
              <a:srgbClr val="1F3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52504871-28BF-ED63-EDB3-25C6752C4E1F}"/>
              </a:ext>
            </a:extLst>
          </p:cNvPr>
          <p:cNvSpPr/>
          <p:nvPr userDrawn="1"/>
        </p:nvSpPr>
        <p:spPr>
          <a:xfrm>
            <a:off x="408230" y="2128210"/>
            <a:ext cx="2519418" cy="18466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1200" b="0" cap="all" baseline="0" dirty="0">
                <a:latin typeface="+mj-lt"/>
                <a:ea typeface="+mj-ea"/>
                <a:cs typeface="Arial" panose="020B0604020202020204" pitchFamily="34" charset="0"/>
              </a:rPr>
              <a:t>Digital capacity management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B9167EC9-B72F-397F-0EF3-7571905A5D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7" y="620688"/>
            <a:ext cx="9001001" cy="1231106"/>
          </a:xfrm>
        </p:spPr>
        <p:txBody>
          <a:bodyPr vert="horz" lIns="0" tIns="0" rIns="0" bIns="0" rtlCol="0" anchor="b">
            <a:noAutofit/>
          </a:bodyPr>
          <a:lstStyle>
            <a:lvl1pPr>
              <a:lnSpc>
                <a:spcPct val="100000"/>
              </a:lnSpc>
              <a:defRPr lang="de-DE" sz="40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Presentation Title</a:t>
            </a:r>
            <a:endParaRPr lang="en-US" dirty="0"/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id="{A3A63BA4-2730-257A-AA97-E9236DF5D5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2445" y="620688"/>
            <a:ext cx="1647702" cy="61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152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4">
            <a:extLst>
              <a:ext uri="{FF2B5EF4-FFF2-40B4-BE49-F238E27FC236}">
                <a16:creationId xmlns:a16="http://schemas.microsoft.com/office/drawing/2014/main" id="{E806659D-ACF4-C126-8CB1-7CB53A2E5446}"/>
              </a:ext>
            </a:extLst>
          </p:cNvPr>
          <p:cNvCxnSpPr>
            <a:cxnSpLocks/>
          </p:cNvCxnSpPr>
          <p:nvPr userDrawn="1"/>
        </p:nvCxnSpPr>
        <p:spPr>
          <a:xfrm>
            <a:off x="407367" y="1448780"/>
            <a:ext cx="961200" cy="0"/>
          </a:xfrm>
          <a:prstGeom prst="line">
            <a:avLst/>
          </a:prstGeom>
          <a:ln w="76200">
            <a:solidFill>
              <a:srgbClr val="1F3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F971C6C7-8170-9AB8-2960-99B67CFB1F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367" y="532479"/>
            <a:ext cx="11377265" cy="21544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1400">
                <a:latin typeface="+mj-lt"/>
              </a:defRPr>
            </a:lvl1pPr>
          </a:lstStyle>
          <a:p>
            <a:pPr lvl="0"/>
            <a:r>
              <a:rPr lang="en-US"/>
              <a:t>Slide navigator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69CEBD-E5ED-A61A-A6EA-F77C6BB549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/>
              <a:t>Title of the slide (max. one line)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66018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17" userDrawn="1">
          <p15:clr>
            <a:srgbClr val="F26B43"/>
          </p15:clr>
        </p15:guide>
        <p15:guide id="3" pos="3704" userDrawn="1">
          <p15:clr>
            <a:srgbClr val="F26B43"/>
          </p15:clr>
        </p15:guide>
        <p15:guide id="4" pos="3976" userDrawn="1">
          <p15:clr>
            <a:srgbClr val="F26B43"/>
          </p15:clr>
        </p15:guide>
        <p15:guide id="5" orient="horz" pos="799" userDrawn="1">
          <p15:clr>
            <a:srgbClr val="F26B43"/>
          </p15:clr>
        </p15:guide>
        <p15:guide id="6" orient="horz" pos="323" userDrawn="1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4">
            <a:extLst>
              <a:ext uri="{FF2B5EF4-FFF2-40B4-BE49-F238E27FC236}">
                <a16:creationId xmlns:a16="http://schemas.microsoft.com/office/drawing/2014/main" id="{73BEEE9E-564D-D4A8-2218-553AA1256741}"/>
              </a:ext>
            </a:extLst>
          </p:cNvPr>
          <p:cNvCxnSpPr>
            <a:cxnSpLocks/>
          </p:cNvCxnSpPr>
          <p:nvPr userDrawn="1"/>
        </p:nvCxnSpPr>
        <p:spPr>
          <a:xfrm>
            <a:off x="407988" y="3094164"/>
            <a:ext cx="9612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4">
            <a:extLst>
              <a:ext uri="{FF2B5EF4-FFF2-40B4-BE49-F238E27FC236}">
                <a16:creationId xmlns:a16="http://schemas.microsoft.com/office/drawing/2014/main" id="{1C5CAB87-124B-1E1B-D94C-1C2823C193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17998" y="3194974"/>
            <a:ext cx="5148572" cy="1674186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lnSpc>
                <a:spcPct val="100000"/>
              </a:lnSpc>
              <a:defRPr lang="de-DE" sz="4800" cap="none" baseline="0" dirty="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solidFill>
                  <a:schemeClr val="tx1"/>
                </a:solidFill>
              </a:rPr>
              <a:t>Chapter divider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6B4FCB1-6562-A3A7-AF20-C1BC9CE356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988" y="3194973"/>
            <a:ext cx="961200" cy="1674185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defRPr lang="de-DE" sz="4800" b="1" dirty="0">
                <a:latin typeface="+mj-lt"/>
              </a:defRPr>
            </a:lvl1pPr>
          </a:lstStyle>
          <a:p>
            <a:pPr lvl="0" algn="r"/>
            <a:r>
              <a:rPr lang="en-US"/>
              <a:t>01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20DE9EA-BBE9-27F5-DC87-BF1DC12753B9}"/>
              </a:ext>
            </a:extLst>
          </p:cNvPr>
          <p:cNvSpPr/>
          <p:nvPr userDrawn="1"/>
        </p:nvSpPr>
        <p:spPr>
          <a:xfrm>
            <a:off x="1817998" y="2866292"/>
            <a:ext cx="2441798" cy="18466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1200" b="0" cap="all" baseline="0" dirty="0">
                <a:latin typeface="+mj-lt"/>
                <a:ea typeface="+mj-ea"/>
                <a:cs typeface="Arial" panose="020B0604020202020204" pitchFamily="34" charset="0"/>
              </a:rPr>
              <a:t>Digital capacity management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15CEF65-EBAC-023D-CBFC-FEEB62E867A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301161" y="0"/>
            <a:ext cx="3890839" cy="6858000"/>
          </a:xfrm>
          <a:custGeom>
            <a:avLst/>
            <a:gdLst>
              <a:gd name="connsiteX0" fmla="*/ 0 w 3890839"/>
              <a:gd name="connsiteY0" fmla="*/ 6681046 h 6858000"/>
              <a:gd name="connsiteX1" fmla="*/ 3890839 w 3890839"/>
              <a:gd name="connsiteY1" fmla="*/ 6681046 h 6858000"/>
              <a:gd name="connsiteX2" fmla="*/ 3890839 w 3890839"/>
              <a:gd name="connsiteY2" fmla="*/ 6858000 h 6858000"/>
              <a:gd name="connsiteX3" fmla="*/ 0 w 3890839"/>
              <a:gd name="connsiteY3" fmla="*/ 6858000 h 6858000"/>
              <a:gd name="connsiteX4" fmla="*/ 0 w 3890839"/>
              <a:gd name="connsiteY4" fmla="*/ 0 h 6858000"/>
              <a:gd name="connsiteX5" fmla="*/ 3890839 w 3890839"/>
              <a:gd name="connsiteY5" fmla="*/ 0 h 6858000"/>
              <a:gd name="connsiteX6" fmla="*/ 3890839 w 3890839"/>
              <a:gd name="connsiteY6" fmla="*/ 6447046 h 6858000"/>
              <a:gd name="connsiteX7" fmla="*/ 0 w 3890839"/>
              <a:gd name="connsiteY7" fmla="*/ 64470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0839" h="6858000">
                <a:moveTo>
                  <a:pt x="0" y="6681046"/>
                </a:moveTo>
                <a:lnTo>
                  <a:pt x="3890839" y="6681046"/>
                </a:lnTo>
                <a:lnTo>
                  <a:pt x="3890839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3890839" y="0"/>
                </a:lnTo>
                <a:lnTo>
                  <a:pt x="3890839" y="6447046"/>
                </a:lnTo>
                <a:lnTo>
                  <a:pt x="0" y="6447046"/>
                </a:lnTo>
                <a:close/>
              </a:path>
            </a:pathLst>
          </a:custGeom>
          <a:pattFill prst="ltUpDiag">
            <a:fgClr>
              <a:srgbClr val="E8E8E8"/>
            </a:fgClr>
            <a:bgClr>
              <a:schemeClr val="bg1"/>
            </a:bgClr>
          </a:pattFill>
        </p:spPr>
        <p:txBody>
          <a:bodyPr vert="horz" wrap="square" lIns="144000" tIns="504000" rIns="144000" bIns="144000" rtlCol="0" anchor="t">
            <a:noAutofit/>
          </a:bodyPr>
          <a:lstStyle>
            <a:lvl1pPr>
              <a:defRPr lang="en-US" b="0" i="1">
                <a:latin typeface="Aptos" panose="020B0004020202020204" pitchFamily="34" charset="0"/>
              </a:defRPr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buFont typeface="Arial" panose="020B0604020202020204" pitchFamily="34" charset="0"/>
              <a:tabLst/>
            </a:pPr>
            <a:r>
              <a:rPr lang="en-US" dirty="0"/>
              <a:t>Image placeholder </a:t>
            </a:r>
            <a:br>
              <a:rPr lang="en-US" dirty="0"/>
            </a:br>
            <a:r>
              <a:rPr lang="en-US" dirty="0"/>
              <a:t>easySlides &gt; Pictures &gt; set pictures in selected shapes</a:t>
            </a:r>
          </a:p>
        </p:txBody>
      </p:sp>
    </p:spTree>
    <p:extLst>
      <p:ext uri="{BB962C8B-B14F-4D97-AF65-F5344CB8AC3E}">
        <p14:creationId xmlns:p14="http://schemas.microsoft.com/office/powerpoint/2010/main" val="970881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>
            <a:extLst>
              <a:ext uri="{FF2B5EF4-FFF2-40B4-BE49-F238E27FC236}">
                <a16:creationId xmlns:a16="http://schemas.microsoft.com/office/drawing/2014/main" id="{4F5B1AFC-4F64-417C-C5A0-3697DEE3CD0D}"/>
              </a:ext>
            </a:extLst>
          </p:cNvPr>
          <p:cNvSpPr/>
          <p:nvPr userDrawn="1"/>
        </p:nvSpPr>
        <p:spPr>
          <a:xfrm>
            <a:off x="0" y="3753036"/>
            <a:ext cx="12192000" cy="261847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59C16C-4410-D5F7-C992-E597557EEED7}"/>
              </a:ext>
            </a:extLst>
          </p:cNvPr>
          <p:cNvSpPr/>
          <p:nvPr userDrawn="1"/>
        </p:nvSpPr>
        <p:spPr>
          <a:xfrm>
            <a:off x="8616280" y="4258149"/>
            <a:ext cx="3168350" cy="1248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 indent="0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 sz="1800" b="1" noProof="1">
                <a:solidFill>
                  <a:schemeClr val="tx1"/>
                </a:solidFill>
                <a:cs typeface="Arial" panose="020B0604020202020204" pitchFamily="34" charset="0"/>
              </a:rPr>
              <a:t>RailNetEurope</a:t>
            </a:r>
            <a:b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Austria Campus 3</a:t>
            </a:r>
            <a:b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de-AT" sz="1800" noProof="0" dirty="0">
                <a:solidFill>
                  <a:schemeClr val="tx1"/>
                </a:solidFill>
                <a:cs typeface="Arial" panose="020B0604020202020204" pitchFamily="34" charset="0"/>
              </a:rPr>
              <a:t>Jakov-Lind-Straße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 5</a:t>
            </a:r>
            <a:br>
              <a:rPr lang="en-AT" sz="180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1020 Vienna, Austria</a:t>
            </a:r>
            <a:br>
              <a:rPr lang="en-AT" sz="180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n-AT" sz="1800" dirty="0">
                <a:solidFill>
                  <a:srgbClr val="1F3B71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www.rne.eu</a:t>
            </a:r>
            <a:r>
              <a:rPr lang="en-AT" sz="1800" dirty="0">
                <a:solidFill>
                  <a:srgbClr val="1F3B71"/>
                </a:solidFill>
                <a:cs typeface="Arial" panose="020B0604020202020204" pitchFamily="34" charset="0"/>
              </a:rPr>
              <a:t> </a:t>
            </a:r>
            <a:endParaRPr lang="en-US" sz="1800" dirty="0">
              <a:solidFill>
                <a:srgbClr val="1F3B71"/>
              </a:solidFill>
              <a:cs typeface="Arial" panose="020B0604020202020204" pitchFamily="34" charset="0"/>
            </a:endParaRPr>
          </a:p>
        </p:txBody>
      </p:sp>
      <p:pic>
        <p:nvPicPr>
          <p:cNvPr id="9" name="Picture 11">
            <a:extLst>
              <a:ext uri="{FF2B5EF4-FFF2-40B4-BE49-F238E27FC236}">
                <a16:creationId xmlns:a16="http://schemas.microsoft.com/office/drawing/2014/main" id="{7CB20888-BD97-259B-C295-ADFB2E38FB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2445" y="620688"/>
            <a:ext cx="1647702" cy="61953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513CC4B-C704-6341-6ABC-C8E371717059}"/>
              </a:ext>
            </a:extLst>
          </p:cNvPr>
          <p:cNvSpPr/>
          <p:nvPr userDrawn="1"/>
        </p:nvSpPr>
        <p:spPr>
          <a:xfrm>
            <a:off x="407367" y="764705"/>
            <a:ext cx="9001001" cy="615553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 lv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Contact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34766E6-454E-C4B3-4202-F7FFA62891D0}"/>
              </a:ext>
            </a:extLst>
          </p:cNvPr>
          <p:cNvCxnSpPr/>
          <p:nvPr userDrawn="1"/>
        </p:nvCxnSpPr>
        <p:spPr>
          <a:xfrm>
            <a:off x="8148228" y="4240637"/>
            <a:ext cx="0" cy="164327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4">
            <a:extLst>
              <a:ext uri="{FF2B5EF4-FFF2-40B4-BE49-F238E27FC236}">
                <a16:creationId xmlns:a16="http://schemas.microsoft.com/office/drawing/2014/main" id="{6181577F-F8E1-4D6E-8E80-524F0E31470B}"/>
              </a:ext>
            </a:extLst>
          </p:cNvPr>
          <p:cNvCxnSpPr>
            <a:cxnSpLocks/>
          </p:cNvCxnSpPr>
          <p:nvPr userDrawn="1"/>
        </p:nvCxnSpPr>
        <p:spPr>
          <a:xfrm>
            <a:off x="407367" y="1448780"/>
            <a:ext cx="9612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736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B9E0590C-472F-AF78-7E43-C06E108E98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993359"/>
            <a:ext cx="12192000" cy="3864641"/>
          </a:xfrm>
          <a:custGeom>
            <a:avLst/>
            <a:gdLst>
              <a:gd name="connsiteX0" fmla="*/ 0 w 12200844"/>
              <a:gd name="connsiteY0" fmla="*/ 0 h 3865649"/>
              <a:gd name="connsiteX1" fmla="*/ 12200844 w 12200844"/>
              <a:gd name="connsiteY1" fmla="*/ 0 h 3865649"/>
              <a:gd name="connsiteX2" fmla="*/ 12200844 w 12200844"/>
              <a:gd name="connsiteY2" fmla="*/ 3865649 h 3865649"/>
              <a:gd name="connsiteX3" fmla="*/ 0 w 12200844"/>
              <a:gd name="connsiteY3" fmla="*/ 3865649 h 3865649"/>
              <a:gd name="connsiteX4" fmla="*/ 0 w 12200844"/>
              <a:gd name="connsiteY4" fmla="*/ 170334 h 3865649"/>
              <a:gd name="connsiteX5" fmla="*/ 12197972 w 12200844"/>
              <a:gd name="connsiteY5" fmla="*/ 170334 h 3865649"/>
              <a:gd name="connsiteX6" fmla="*/ 12197972 w 12200844"/>
              <a:gd name="connsiteY6" fmla="*/ 98334 h 3865649"/>
              <a:gd name="connsiteX7" fmla="*/ 0 w 12200844"/>
              <a:gd name="connsiteY7" fmla="*/ 98334 h 3865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0844" h="3865649">
                <a:moveTo>
                  <a:pt x="0" y="0"/>
                </a:moveTo>
                <a:lnTo>
                  <a:pt x="12200844" y="0"/>
                </a:lnTo>
                <a:lnTo>
                  <a:pt x="12200844" y="3865649"/>
                </a:lnTo>
                <a:lnTo>
                  <a:pt x="0" y="3865649"/>
                </a:lnTo>
                <a:lnTo>
                  <a:pt x="0" y="170334"/>
                </a:lnTo>
                <a:lnTo>
                  <a:pt x="12197972" y="170334"/>
                </a:lnTo>
                <a:lnTo>
                  <a:pt x="12197972" y="98334"/>
                </a:lnTo>
                <a:lnTo>
                  <a:pt x="0" y="98334"/>
                </a:lnTo>
                <a:close/>
              </a:path>
            </a:pathLst>
          </a:custGeom>
          <a:pattFill prst="ltUpDiag">
            <a:fgClr>
              <a:srgbClr val="E8E8E8"/>
            </a:fgClr>
            <a:bgClr>
              <a:schemeClr val="bg1"/>
            </a:bgClr>
          </a:pattFill>
        </p:spPr>
        <p:txBody>
          <a:bodyPr vert="horz" wrap="square" lIns="144000" tIns="144000" rIns="144000" bIns="144000" rtlCol="0" anchor="ctr">
            <a:noAutofit/>
          </a:bodyPr>
          <a:lstStyle>
            <a:lvl1pPr>
              <a:defRPr lang="de-DE" b="0" i="1" dirty="0">
                <a:latin typeface="Aptos" panose="020B0004020202020204" pitchFamily="34" charset="0"/>
              </a:defRPr>
            </a:lvl1pPr>
          </a:lstStyle>
          <a:p>
            <a:pPr lvl="0" algn="ctr">
              <a:buFont typeface="Arial" panose="020B0604020202020204" pitchFamily="34" charset="0"/>
            </a:pP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Image placeholder </a:t>
            </a:r>
            <a:br>
              <a:rPr lang="en-GB" dirty="0"/>
            </a:br>
            <a:r>
              <a:rPr lang="en-GB" dirty="0"/>
              <a:t>easySlides &gt; Pictures &gt; set pictures in selected shapes</a:t>
            </a:r>
          </a:p>
        </p:txBody>
      </p:sp>
      <p:cxnSp>
        <p:nvCxnSpPr>
          <p:cNvPr id="12" name="Straight Connector 4">
            <a:extLst>
              <a:ext uri="{FF2B5EF4-FFF2-40B4-BE49-F238E27FC236}">
                <a16:creationId xmlns:a16="http://schemas.microsoft.com/office/drawing/2014/main" id="{D928A61A-C5CD-8F49-DB0B-D93555FEF726}"/>
              </a:ext>
            </a:extLst>
          </p:cNvPr>
          <p:cNvCxnSpPr>
            <a:cxnSpLocks/>
          </p:cNvCxnSpPr>
          <p:nvPr userDrawn="1"/>
        </p:nvCxnSpPr>
        <p:spPr>
          <a:xfrm>
            <a:off x="407367" y="1950110"/>
            <a:ext cx="961200" cy="0"/>
          </a:xfrm>
          <a:prstGeom prst="line">
            <a:avLst/>
          </a:prstGeom>
          <a:ln w="76200">
            <a:solidFill>
              <a:srgbClr val="1F3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hteck 5">
            <a:extLst>
              <a:ext uri="{FF2B5EF4-FFF2-40B4-BE49-F238E27FC236}">
                <a16:creationId xmlns:a16="http://schemas.microsoft.com/office/drawing/2014/main" id="{52504871-28BF-ED63-EDB3-25C6752C4E1F}"/>
              </a:ext>
            </a:extLst>
          </p:cNvPr>
          <p:cNvSpPr/>
          <p:nvPr userDrawn="1"/>
        </p:nvSpPr>
        <p:spPr>
          <a:xfrm>
            <a:off x="408230" y="2128210"/>
            <a:ext cx="2447409" cy="18466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AT" sz="1200" b="0" cap="all" baseline="0" dirty="0">
                <a:latin typeface="+mj-lt"/>
                <a:ea typeface="+mj-ea"/>
                <a:cs typeface="Arial" panose="020B0604020202020204" pitchFamily="34" charset="0"/>
              </a:rPr>
              <a:t>Digital </a:t>
            </a:r>
            <a:r>
              <a:rPr lang="en-GB" sz="1200" b="0" cap="all" baseline="0" dirty="0">
                <a:latin typeface="+mj-lt"/>
                <a:ea typeface="+mj-ea"/>
                <a:cs typeface="Arial" panose="020B0604020202020204" pitchFamily="34" charset="0"/>
              </a:rPr>
              <a:t>Capacity Management</a:t>
            </a:r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B9167EC9-B72F-397F-0EF3-7571905A5D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7" y="620688"/>
            <a:ext cx="9001001" cy="1231106"/>
          </a:xfrm>
        </p:spPr>
        <p:txBody>
          <a:bodyPr vert="horz" lIns="0" tIns="0" rIns="0" bIns="0" rtlCol="0" anchor="b">
            <a:noAutofit/>
          </a:bodyPr>
          <a:lstStyle>
            <a:lvl1pPr>
              <a:lnSpc>
                <a:spcPct val="100000"/>
              </a:lnSpc>
              <a:defRPr lang="de-DE" sz="4000" dirty="0"/>
            </a:lvl1pPr>
          </a:lstStyle>
          <a:p>
            <a:pPr lvl="0">
              <a:lnSpc>
                <a:spcPct val="100000"/>
              </a:lnSpc>
            </a:pPr>
            <a:r>
              <a:rPr lang="en-GB"/>
              <a:t>Presentation Title</a:t>
            </a:r>
            <a:endParaRPr lang="en-GB" dirty="0"/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id="{A3A63BA4-2730-257A-AA97-E9236DF5D5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2445" y="620688"/>
            <a:ext cx="1647702" cy="619536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8E75542-8EFD-8C99-0824-763BE936EE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8231" y="2709840"/>
            <a:ext cx="1800000" cy="1857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lang="en-GB" sz="1200" cap="all" baseline="0" smtClean="0"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fld id="{A7EDE8CD-E13A-4E22-925A-CAB0ACBBBF52}" type="datetime4">
              <a:rPr lang="en-GB" smtClean="0"/>
              <a:t>10 November 2025</a:t>
            </a:fld>
            <a:endParaRPr lang="de-DE" dirty="0"/>
          </a:p>
        </p:txBody>
      </p:sp>
      <p:sp>
        <p:nvSpPr>
          <p:cNvPr id="3" name="Bildplatzhalter 8">
            <a:extLst>
              <a:ext uri="{FF2B5EF4-FFF2-40B4-BE49-F238E27FC236}">
                <a16:creationId xmlns:a16="http://schemas.microsoft.com/office/drawing/2014/main" id="{4DCF081F-341B-5373-88D7-2DF8626F0E6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69" y="4831774"/>
            <a:ext cx="5735782" cy="2026226"/>
          </a:xfrm>
          <a:gradFill>
            <a:gsLst>
              <a:gs pos="56680">
                <a:srgbClr val="000000">
                  <a:alpha val="46000"/>
                </a:srgbClr>
              </a:gs>
              <a:gs pos="24000">
                <a:schemeClr val="tx1">
                  <a:alpha val="65000"/>
                </a:schemeClr>
              </a:gs>
              <a:gs pos="100000">
                <a:schemeClr val="tx1">
                  <a:alpha val="0"/>
                </a:schemeClr>
              </a:gs>
            </a:gsLst>
            <a:path path="rect">
              <a:fillToRect t="100000" r="100000"/>
            </a:path>
          </a:gra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lvl1pPr>
              <a:defRPr lang="en-GB">
                <a:solidFill>
                  <a:srgbClr val="000000"/>
                </a:solidFill>
                <a:latin typeface="Aptos" panose="020B0004020202020204" pitchFamily="34" charset="0"/>
                <a:cs typeface="+mn-cs"/>
              </a:defRPr>
            </a:lvl1pPr>
          </a:lstStyle>
          <a:p>
            <a:pPr lvl="0" algn="ctr"/>
            <a:r>
              <a:rPr lang="en-GB" dirty="0"/>
              <a:t> </a:t>
            </a:r>
          </a:p>
        </p:txBody>
      </p:sp>
      <p:sp>
        <p:nvSpPr>
          <p:cNvPr id="7" name="Bildplatzhalter 3">
            <a:extLst>
              <a:ext uri="{FF2B5EF4-FFF2-40B4-BE49-F238E27FC236}">
                <a16:creationId xmlns:a16="http://schemas.microsoft.com/office/drawing/2014/main" id="{8AE06D57-299E-4847-535B-F9EBC32C63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96000" y="5908490"/>
            <a:ext cx="2894689" cy="607292"/>
          </a:xfrm>
          <a:noFill/>
        </p:spPr>
        <p:txBody>
          <a:bodyPr lIns="72000" tIns="72000" rIns="72000" bIns="72000" anchor="t"/>
          <a:lstStyle>
            <a:lvl1pPr marL="0" indent="0" algn="l">
              <a:buFont typeface="Arial" panose="020B0604020202020204" pitchFamily="34" charset="0"/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 Placeholder EU Funding Logo  </a:t>
            </a:r>
          </a:p>
        </p:txBody>
      </p:sp>
    </p:spTree>
    <p:extLst>
      <p:ext uri="{BB962C8B-B14F-4D97-AF65-F5344CB8AC3E}">
        <p14:creationId xmlns:p14="http://schemas.microsoft.com/office/powerpoint/2010/main" val="2391832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C9D2F168-EB49-D5A0-8394-A5B490580E75}"/>
              </a:ext>
            </a:extLst>
          </p:cNvPr>
          <p:cNvSpPr/>
          <p:nvPr userDrawn="1"/>
        </p:nvSpPr>
        <p:spPr>
          <a:xfrm>
            <a:off x="1479182" y="6447046"/>
            <a:ext cx="10712818" cy="234000"/>
          </a:xfrm>
          <a:prstGeom prst="rect">
            <a:avLst/>
          </a:prstGeom>
          <a:solidFill>
            <a:srgbClr val="1F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9" name="Picture 11">
            <a:extLst>
              <a:ext uri="{FF2B5EF4-FFF2-40B4-BE49-F238E27FC236}">
                <a16:creationId xmlns:a16="http://schemas.microsoft.com/office/drawing/2014/main" id="{9C365169-195A-E101-706C-4D4E02D3234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649" y="6430751"/>
            <a:ext cx="1039091" cy="390698"/>
          </a:xfrm>
          <a:prstGeom prst="rect">
            <a:avLst/>
          </a:prstGeom>
        </p:spPr>
      </p:pic>
      <p:sp>
        <p:nvSpPr>
          <p:cNvPr id="5" name="Rectangle 10">
            <a:extLst>
              <a:ext uri="{FF2B5EF4-FFF2-40B4-BE49-F238E27FC236}">
                <a16:creationId xmlns:a16="http://schemas.microsoft.com/office/drawing/2014/main" id="{53647DA4-5817-7AE8-E6D5-C3D4ED1F3715}"/>
              </a:ext>
            </a:extLst>
          </p:cNvPr>
          <p:cNvSpPr/>
          <p:nvPr userDrawn="1"/>
        </p:nvSpPr>
        <p:spPr>
          <a:xfrm>
            <a:off x="0" y="6447046"/>
            <a:ext cx="295620" cy="234000"/>
          </a:xfrm>
          <a:prstGeom prst="rect">
            <a:avLst/>
          </a:prstGeom>
          <a:solidFill>
            <a:srgbClr val="1F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itelplatzhalter 5">
            <a:extLst>
              <a:ext uri="{FF2B5EF4-FFF2-40B4-BE49-F238E27FC236}">
                <a16:creationId xmlns:a16="http://schemas.microsoft.com/office/drawing/2014/main" id="{69BE4EC7-E9AC-A944-68EC-A5F2AB00C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7" y="764705"/>
            <a:ext cx="11377265" cy="50405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Title</a:t>
            </a:r>
            <a:endParaRPr lang="en-US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744F400-1FE0-7422-76DB-BBA8E7706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367" y="1772816"/>
            <a:ext cx="11377265" cy="43924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Text level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4438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5" r:id="rId3"/>
    <p:sldLayoutId id="2147483728" r:id="rId4"/>
    <p:sldLayoutId id="2147483729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3200" b="1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lang="de-DE" sz="1600" kern="1200" smtClean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180000" indent="-180000" algn="l" defTabSz="914400" rtl="0" eaLnBrk="1" latinLnBrk="0" hangingPunct="1">
        <a:lnSpc>
          <a:spcPct val="100000"/>
        </a:lnSpc>
        <a:spcBef>
          <a:spcPts val="600"/>
        </a:spcBef>
        <a:buClr>
          <a:srgbClr val="BA8748"/>
        </a:buClr>
        <a:buFont typeface="Wingdings" panose="05000000000000000000" pitchFamily="2" charset="2"/>
        <a:buChar char="§"/>
        <a:defRPr lang="de-DE" sz="1600" kern="1200" smtClean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360000" indent="-180000" algn="l" defTabSz="914400" rtl="0" eaLnBrk="1" latinLnBrk="0" hangingPunct="1">
        <a:lnSpc>
          <a:spcPct val="100000"/>
        </a:lnSpc>
        <a:spcBef>
          <a:spcPts val="600"/>
        </a:spcBef>
        <a:buClr>
          <a:srgbClr val="BA8748"/>
        </a:buClr>
        <a:buFont typeface="Aptos" panose="020B0004020202020204" pitchFamily="34" charset="0"/>
        <a:buChar char="▫"/>
        <a:defRPr lang="de-DE" sz="1600" kern="1200" smtClean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540000" indent="-180000" algn="l" defTabSz="914400" rtl="0" eaLnBrk="1" latinLnBrk="0" hangingPunct="1">
        <a:lnSpc>
          <a:spcPct val="100000"/>
        </a:lnSpc>
        <a:spcBef>
          <a:spcPts val="600"/>
        </a:spcBef>
        <a:buClr>
          <a:srgbClr val="BA8748"/>
        </a:buClr>
        <a:buFont typeface="Aptos" panose="020B0004020202020204" pitchFamily="34" charset="0"/>
        <a:buChar char="▫"/>
        <a:defRPr lang="de-DE" sz="1600" kern="1200" smtClean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600"/>
        </a:spcBef>
        <a:buClr>
          <a:srgbClr val="BA8748"/>
        </a:buClr>
        <a:buFont typeface="Aptos" panose="020B0004020202020204" pitchFamily="34" charset="0"/>
        <a:buChar char="▫"/>
        <a:defRPr lang="en-GB" sz="16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57" userDrawn="1">
          <p15:clr>
            <a:srgbClr val="F26B43"/>
          </p15:clr>
        </p15:guide>
        <p15:guide id="3" pos="7423" userDrawn="1">
          <p15:clr>
            <a:srgbClr val="F26B43"/>
          </p15:clr>
        </p15:guide>
        <p15:guide id="6" orient="horz" pos="38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hyperlink" Target="https://docs.rne.eu/pcs/pcs-capacity-broker-cb-basics/" TargetMode="External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hyperlink" Target="mailto:support.pcs@rne.eu" TargetMode="External"/><Relationship Id="rId4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hyperlink" Target="mailto:support.pcs@rne.eu" TargetMode="External"/><Relationship Id="rId4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hyperlink" Target="https://docs.rne.eu/pcs/pcs-capacity-broker-migration-and-training-info/" TargetMode="External"/><Relationship Id="rId5" Type="http://schemas.openxmlformats.org/officeDocument/2006/relationships/hyperlink" Target="mailto:support.pcs@rne.eu" TargetMode="External"/><Relationship Id="rId4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hyperlink" Target="mailto:support.pcs@rne.eu" TargetMode="External"/><Relationship Id="rId5" Type="http://schemas.openxmlformats.org/officeDocument/2006/relationships/hyperlink" Target="https://docs.rne.eu/pcs/pcs-capacity-broker-migration-and-training-info/" TargetMode="External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hyperlink" Target="https://docs.rne.eu/pcs/pcs-capacity-broker-cb-basics/" TargetMode="External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4DF880-CBDC-2BA2-5B3A-0B96F7073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65D15222-1C8A-602D-2B59-13D1506D860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6" r="5636"/>
          <a:stretch/>
        </p:blipFill>
        <p:spPr>
          <a:xfrm>
            <a:off x="0" y="2993359"/>
            <a:ext cx="12192000" cy="3864641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3144D3C2-DE02-7E27-B857-B3D3D193E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7" y="620688"/>
            <a:ext cx="9001001" cy="1231106"/>
          </a:xfrm>
        </p:spPr>
        <p:txBody>
          <a:bodyPr/>
          <a:lstStyle/>
          <a:p>
            <a:r>
              <a:rPr lang="en-US" dirty="0"/>
              <a:t>PCS CB - API - </a:t>
            </a:r>
            <a:r>
              <a:rPr lang="en-AT"/>
              <a:t>Introduction</a:t>
            </a:r>
            <a:r>
              <a:rPr lang="en-US"/>
              <a:t> </a:t>
            </a:r>
            <a:r>
              <a:rPr lang="en-US" dirty="0"/>
              <a:t>and Training session - Session 1</a:t>
            </a:r>
            <a:endParaRPr lang="en-GB" noProof="0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9970DE3-F0C0-AD1C-0E09-82A8524DE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8231" y="2709840"/>
            <a:ext cx="1800000" cy="185738"/>
          </a:xfrm>
        </p:spPr>
        <p:txBody>
          <a:bodyPr/>
          <a:lstStyle/>
          <a:p>
            <a:fld id="{5A3BE3F7-6AB3-4962-88F8-DE79BD202C9D}" type="datetime4">
              <a:rPr lang="en-GB" smtClean="0"/>
              <a:pPr/>
              <a:t>10 November 2025</a:t>
            </a:fld>
            <a:endParaRPr lang="de-DE" dirty="0"/>
          </a:p>
        </p:txBody>
      </p:sp>
      <p:pic>
        <p:nvPicPr>
          <p:cNvPr id="4" name="Picture Placeholder 3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87CB01A1-73AD-43BC-8B9B-DFC509C1C7C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t="87" b="87"/>
          <a:stretch/>
        </p:blipFill>
        <p:spPr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7256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2670DC-AB65-4A3D-ABC0-78D5E8806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FA22C6E-68D7-E19E-1460-9644802ED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7" y="476672"/>
            <a:ext cx="11377265" cy="504055"/>
          </a:xfrm>
        </p:spPr>
        <p:txBody>
          <a:bodyPr/>
          <a:lstStyle/>
          <a:p>
            <a:r>
              <a:rPr lang="en-AT" dirty="0"/>
              <a:t>Documentation focus – Technical specifications: main document and appendix A</a:t>
            </a:r>
            <a:endParaRPr lang="en-US" dirty="0"/>
          </a:p>
        </p:txBody>
      </p:sp>
      <p:sp>
        <p:nvSpPr>
          <p:cNvPr id="9" name="Textbox">
            <a:extLst>
              <a:ext uri="{FF2B5EF4-FFF2-40B4-BE49-F238E27FC236}">
                <a16:creationId xmlns:a16="http://schemas.microsoft.com/office/drawing/2014/main" id="{2062B07A-8D2F-D4CF-D700-375C3A997283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07368" y="1772816"/>
            <a:ext cx="11377265" cy="43924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de-DE" sz="1600" b="1" kern="1200" smtClean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rgbClr val="BA8748"/>
              </a:buClr>
              <a:buFontTx/>
              <a:buNone/>
              <a:defRPr lang="de-DE" sz="16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BA8748"/>
              </a:buClr>
              <a:buSzPct val="100000"/>
              <a:buFont typeface="Wingdings" panose="05000000000000000000" pitchFamily="2" charset="2"/>
              <a:buChar char="§"/>
              <a:defRPr lang="de-DE" sz="16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BA8748"/>
              </a:buClr>
              <a:buSzPct val="100000"/>
              <a:buFont typeface="Aptos" panose="020B0004020202020204" pitchFamily="34" charset="0"/>
              <a:buChar char="▫"/>
              <a:defRPr lang="de-DE" sz="16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BA8748"/>
              </a:buClr>
              <a:buFont typeface="Aptos" panose="020B0004020202020204" pitchFamily="34" charset="0"/>
              <a:buChar char="▫"/>
              <a:defRPr lang="en-GB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T" b="0" dirty="0">
                <a:latin typeface="+mn-lt"/>
                <a:hlinkClick r:id="rId5"/>
              </a:rPr>
              <a:t>Documentation available under this link</a:t>
            </a:r>
            <a:r>
              <a:rPr lang="en-AT" b="0" dirty="0">
                <a:latin typeface="+mn-lt"/>
              </a:rPr>
              <a:t> (publicly accessible)</a:t>
            </a:r>
          </a:p>
          <a:p>
            <a:endParaRPr lang="en-AT" dirty="0"/>
          </a:p>
          <a:p>
            <a:r>
              <a:rPr lang="en-US" dirty="0"/>
              <a:t>RNE PCS</a:t>
            </a:r>
            <a:r>
              <a:rPr lang="en-AT" dirty="0"/>
              <a:t> </a:t>
            </a:r>
            <a:r>
              <a:rPr lang="en-US" dirty="0"/>
              <a:t>CB Technical </a:t>
            </a:r>
            <a:r>
              <a:rPr lang="en-US" dirty="0" err="1"/>
              <a:t>Specifications_version</a:t>
            </a:r>
            <a:r>
              <a:rPr lang="en-US" dirty="0"/>
              <a:t> 7_Main document</a:t>
            </a:r>
            <a:endParaRPr lang="en-AT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AT" dirty="0"/>
              <a:t>Section 4 – Process flows (introduction)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AT" dirty="0"/>
              <a:t>Section 5 – Message sequences and actions (introduction), supported section 5.1.1, 5.1.7 and 5.1.14 as examples</a:t>
            </a:r>
            <a:r>
              <a:rPr lang="en-AT" b="0" dirty="0"/>
              <a:t>.</a:t>
            </a:r>
          </a:p>
          <a:p>
            <a:endParaRPr lang="en-AT" dirty="0"/>
          </a:p>
          <a:p>
            <a:r>
              <a:rPr lang="fr-FR" dirty="0"/>
              <a:t>RNE PCS CB Technical </a:t>
            </a:r>
            <a:r>
              <a:rPr lang="fr-FR" dirty="0" err="1"/>
              <a:t>Specification</a:t>
            </a:r>
            <a:r>
              <a:rPr lang="fr-FR" dirty="0"/>
              <a:t> - Appendix A TSI message matrix - v7</a:t>
            </a:r>
            <a:endParaRPr lang="en-AT" dirty="0"/>
          </a:p>
          <a:p>
            <a:endParaRPr lang="en-AT" dirty="0"/>
          </a:p>
          <a:p>
            <a:endParaRPr lang="en-AT" dirty="0"/>
          </a:p>
          <a:p>
            <a:endParaRPr lang="en-AT" dirty="0"/>
          </a:p>
          <a:p>
            <a:pPr lvl="1"/>
            <a:endParaRPr lang="en-AT" b="1" dirty="0">
              <a:latin typeface="Aptos" panose="020B0004020202020204" pitchFamily="34" charset="0"/>
            </a:endParaRPr>
          </a:p>
          <a:p>
            <a:pPr lvl="1"/>
            <a:endParaRPr lang="en-AT" dirty="0"/>
          </a:p>
          <a:p>
            <a:pPr lvl="1"/>
            <a:endParaRPr lang="en-AT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A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6482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CEA7EA-5D6F-CE28-29BD-B412E5DF52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12373-CD1C-B25F-D5DE-BD684D69D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998" y="3194974"/>
            <a:ext cx="5682158" cy="1674186"/>
          </a:xfrm>
        </p:spPr>
        <p:txBody>
          <a:bodyPr/>
          <a:lstStyle/>
          <a:p>
            <a:r>
              <a:rPr lang="en-AT" dirty="0"/>
              <a:t>Live demonstration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05BC09-D011-34A6-859E-63DAA93B03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T" dirty="0"/>
              <a:t>05</a:t>
            </a:r>
            <a:endParaRPr lang="en-US" dirty="0"/>
          </a:p>
        </p:txBody>
      </p:sp>
      <p:pic>
        <p:nvPicPr>
          <p:cNvPr id="8" name="Picture Placeholder 5">
            <a:extLst>
              <a:ext uri="{FF2B5EF4-FFF2-40B4-BE49-F238E27FC236}">
                <a16:creationId xmlns:a16="http://schemas.microsoft.com/office/drawing/2014/main" id="{984D7AB2-39CC-EF46-B426-3F2B8EB53B4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1" r="7491"/>
          <a:stretch/>
        </p:blipFill>
        <p:spPr>
          <a:xfrm>
            <a:off x="8301038" y="0"/>
            <a:ext cx="3890962" cy="6858000"/>
          </a:xfrm>
        </p:spPr>
      </p:pic>
    </p:spTree>
    <p:extLst>
      <p:ext uri="{BB962C8B-B14F-4D97-AF65-F5344CB8AC3E}">
        <p14:creationId xmlns:p14="http://schemas.microsoft.com/office/powerpoint/2010/main" val="1464007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6F9BF-7F9B-71AC-874A-56B2C7414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8EF0A13-807A-4CE2-0D2D-29B27264E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dirty="0"/>
              <a:t>Live demonstration</a:t>
            </a:r>
            <a:endParaRPr lang="en-US" dirty="0"/>
          </a:p>
        </p:txBody>
      </p:sp>
      <p:sp>
        <p:nvSpPr>
          <p:cNvPr id="9" name="Textbox">
            <a:extLst>
              <a:ext uri="{FF2B5EF4-FFF2-40B4-BE49-F238E27FC236}">
                <a16:creationId xmlns:a16="http://schemas.microsoft.com/office/drawing/2014/main" id="{EBED1F7F-8BC4-56E3-A6AC-49A7343E8433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07368" y="1772816"/>
            <a:ext cx="11377265" cy="43924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de-DE" sz="1600" b="1" kern="1200" smtClean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rgbClr val="BA8748"/>
              </a:buClr>
              <a:buFontTx/>
              <a:buNone/>
              <a:defRPr lang="de-DE" sz="16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BA8748"/>
              </a:buClr>
              <a:buSzPct val="100000"/>
              <a:buFont typeface="Wingdings" panose="05000000000000000000" pitchFamily="2" charset="2"/>
              <a:buChar char="§"/>
              <a:defRPr lang="de-DE" sz="16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BA8748"/>
              </a:buClr>
              <a:buSzPct val="100000"/>
              <a:buFont typeface="Aptos" panose="020B0004020202020204" pitchFamily="34" charset="0"/>
              <a:buChar char="▫"/>
              <a:defRPr lang="de-DE" sz="16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BA8748"/>
              </a:buClr>
              <a:buFont typeface="Aptos" panose="020B0004020202020204" pitchFamily="34" charset="0"/>
              <a:buChar char="▫"/>
              <a:defRPr lang="en-GB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"Path request submission by the Leading Applicant" </a:t>
            </a:r>
            <a:r>
              <a:rPr lang="en-AT" dirty="0"/>
              <a:t>action (New Path Request process)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AT" dirty="0"/>
              <a:t>Action ID 65, 70 and 75 - PCS CB Technical Specifications – Appendix A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AT" dirty="0"/>
              <a:t>Recording: from 30:00 </a:t>
            </a:r>
            <a:r>
              <a:rPr lang="en-AT"/>
              <a:t>to 47:00</a:t>
            </a:r>
            <a:endParaRPr lang="en-AT" dirty="0"/>
          </a:p>
          <a:p>
            <a:endParaRPr lang="en-AT" dirty="0"/>
          </a:p>
          <a:p>
            <a:pPr lvl="1"/>
            <a:endParaRPr lang="en-AT" b="1" dirty="0">
              <a:latin typeface="Aptos" panose="020B0004020202020204" pitchFamily="34" charset="0"/>
            </a:endParaRPr>
          </a:p>
          <a:p>
            <a:pPr lvl="1"/>
            <a:endParaRPr lang="en-AT" dirty="0"/>
          </a:p>
          <a:p>
            <a:pPr lvl="1"/>
            <a:endParaRPr lang="en-AT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A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886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76B1F6-94CF-B050-8F75-0A2298304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F9C9D-E783-B09E-7DBF-808C72700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998" y="3194974"/>
            <a:ext cx="5682158" cy="1674186"/>
          </a:xfrm>
        </p:spPr>
        <p:txBody>
          <a:bodyPr/>
          <a:lstStyle/>
          <a:p>
            <a:r>
              <a:rPr lang="en-AT" dirty="0"/>
              <a:t>Questions and Answers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431626-6D61-D440-09FB-37459B9C87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T" dirty="0"/>
              <a:t>06</a:t>
            </a:r>
            <a:endParaRPr lang="en-US" dirty="0"/>
          </a:p>
        </p:txBody>
      </p:sp>
      <p:pic>
        <p:nvPicPr>
          <p:cNvPr id="8" name="Picture Placeholder 5">
            <a:extLst>
              <a:ext uri="{FF2B5EF4-FFF2-40B4-BE49-F238E27FC236}">
                <a16:creationId xmlns:a16="http://schemas.microsoft.com/office/drawing/2014/main" id="{78E824A3-D595-8C90-A4CA-9B4FBF757BC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1" r="7491"/>
          <a:stretch/>
        </p:blipFill>
        <p:spPr>
          <a:xfrm>
            <a:off x="8301038" y="0"/>
            <a:ext cx="3890962" cy="6858000"/>
          </a:xfrm>
        </p:spPr>
      </p:pic>
    </p:spTree>
    <p:extLst>
      <p:ext uri="{BB962C8B-B14F-4D97-AF65-F5344CB8AC3E}">
        <p14:creationId xmlns:p14="http://schemas.microsoft.com/office/powerpoint/2010/main" val="3892198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396C11-4BA2-6427-EF0C-F56B3F8030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1DE1DAA-BC4E-EB17-FCC9-52E8EFB51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dirty="0"/>
              <a:t>Questions and Answers 1 / 2</a:t>
            </a:r>
            <a:endParaRPr lang="en-US" dirty="0"/>
          </a:p>
        </p:txBody>
      </p:sp>
      <p:sp>
        <p:nvSpPr>
          <p:cNvPr id="9" name="Textbox">
            <a:extLst>
              <a:ext uri="{FF2B5EF4-FFF2-40B4-BE49-F238E27FC236}">
                <a16:creationId xmlns:a16="http://schemas.microsoft.com/office/drawing/2014/main" id="{7CEECD20-8CFD-0508-F261-45105B94E109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07368" y="1772816"/>
            <a:ext cx="11377265" cy="439248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de-DE" sz="1600" b="1" kern="1200" smtClean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rgbClr val="BA8748"/>
              </a:buClr>
              <a:buFontTx/>
              <a:buNone/>
              <a:defRPr lang="de-DE" sz="16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BA8748"/>
              </a:buClr>
              <a:buSzPct val="100000"/>
              <a:buFont typeface="Wingdings" panose="05000000000000000000" pitchFamily="2" charset="2"/>
              <a:buChar char="§"/>
              <a:defRPr lang="de-DE" sz="16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BA8748"/>
              </a:buClr>
              <a:buSzPct val="100000"/>
              <a:buFont typeface="Aptos" panose="020B0004020202020204" pitchFamily="34" charset="0"/>
              <a:buChar char="▫"/>
              <a:defRPr lang="de-DE" sz="16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BA8748"/>
              </a:buClr>
              <a:buFont typeface="Aptos" panose="020B0004020202020204" pitchFamily="34" charset="0"/>
              <a:buChar char="▫"/>
              <a:defRPr lang="en-GB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AT" sz="1300" dirty="0"/>
              <a:t>Question 1</a:t>
            </a:r>
          </a:p>
          <a:p>
            <a:pPr marL="285750" lvl="1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T" sz="1300" dirty="0"/>
              <a:t>Maria </a:t>
            </a:r>
            <a:r>
              <a:rPr lang="en-AT" sz="1300" dirty="0" err="1"/>
              <a:t>Prsa</a:t>
            </a:r>
            <a:r>
              <a:rPr lang="en-AT" sz="1300" dirty="0"/>
              <a:t> - </a:t>
            </a:r>
            <a:r>
              <a:rPr lang="de-DE" sz="1300" dirty="0"/>
              <a:t>HŽ </a:t>
            </a:r>
            <a:r>
              <a:rPr lang="de-DE" sz="1300" dirty="0" err="1"/>
              <a:t>Infrastruktura</a:t>
            </a:r>
            <a:r>
              <a:rPr lang="en-AT" sz="1300" dirty="0"/>
              <a:t>: </a:t>
            </a:r>
            <a:r>
              <a:rPr lang="en-US" sz="1300" dirty="0"/>
              <a:t>if we use Common Interface we don't need to use SoapUI? or we need to use it also with CI? </a:t>
            </a:r>
            <a:endParaRPr lang="en-AT" sz="1300" dirty="0"/>
          </a:p>
          <a:p>
            <a:pPr marL="285750" lvl="1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T" sz="1300" dirty="0"/>
              <a:t>Answer - RNE JO: the suage of SoapUI is optional and only relevant for the inbound message flow in the Test and Pre-</a:t>
            </a:r>
            <a:r>
              <a:rPr lang="en-AT" sz="1300" dirty="0" err="1"/>
              <a:t>producti</a:t>
            </a:r>
            <a:r>
              <a:rPr lang="de-DE" sz="1300" dirty="0"/>
              <a:t>on</a:t>
            </a:r>
            <a:r>
              <a:rPr lang="en-AT" sz="1300" dirty="0"/>
              <a:t> env</a:t>
            </a:r>
            <a:r>
              <a:rPr lang="de-DE" sz="1300" dirty="0" err="1"/>
              <a:t>ir</a:t>
            </a:r>
            <a:r>
              <a:rPr lang="en-AT" sz="1300" dirty="0" err="1"/>
              <a:t>onment</a:t>
            </a:r>
            <a:r>
              <a:rPr lang="en-AT" sz="1300" dirty="0"/>
              <a:t>. </a:t>
            </a:r>
          </a:p>
          <a:p>
            <a:pPr marL="285750" lvl="1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AT" sz="1300" b="0" dirty="0">
              <a:latin typeface="Aptos"/>
              <a:cs typeface="Arial"/>
            </a:endParaRPr>
          </a:p>
          <a:p>
            <a:pPr marL="285750" lvl="1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AT" sz="1300" b="0" dirty="0">
              <a:latin typeface="Aptos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1300" dirty="0"/>
              <a:t>Q</a:t>
            </a:r>
            <a:r>
              <a:rPr lang="en-AT" sz="1300" dirty="0" err="1"/>
              <a:t>uestion</a:t>
            </a:r>
            <a:r>
              <a:rPr lang="en-AT" sz="1300" dirty="0"/>
              <a:t> 2</a:t>
            </a:r>
          </a:p>
          <a:p>
            <a:pPr marL="285750" lvl="1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T" sz="1300" dirty="0"/>
              <a:t>Michael </a:t>
            </a:r>
            <a:r>
              <a:rPr lang="de-DE" sz="1300" dirty="0"/>
              <a:t>Holakovsky </a:t>
            </a:r>
            <a:r>
              <a:rPr lang="en-AT" sz="1300" dirty="0"/>
              <a:t>– Rail Cargo Group: how can we receive information only about path booked paths? </a:t>
            </a:r>
          </a:p>
          <a:p>
            <a:pPr marL="285750" lvl="1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T" sz="1300" dirty="0"/>
              <a:t>Answer - RNE JO: the info</a:t>
            </a:r>
            <a:r>
              <a:rPr lang="de-DE" sz="1300" dirty="0" err="1"/>
              <a:t>rm</a:t>
            </a:r>
            <a:r>
              <a:rPr lang="en-AT" sz="1300" dirty="0" err="1"/>
              <a:t>ation</a:t>
            </a:r>
            <a:r>
              <a:rPr lang="en-AT" sz="1300" dirty="0"/>
              <a:t> is sent with a Path Details Message with Type of Information code 22 (see example with the action: “</a:t>
            </a:r>
            <a:r>
              <a:rPr lang="en-US" sz="1300" dirty="0"/>
              <a:t>Path booking allocation by an Involved IM</a:t>
            </a:r>
            <a:r>
              <a:rPr lang="en-AT" sz="1300" dirty="0"/>
              <a:t>” in the technical specifications). There is however at this stage no possibility for PCS to send the messages based on some criteria from the message recipient (e.g. </a:t>
            </a:r>
            <a:r>
              <a:rPr lang="de-DE" sz="1300" dirty="0"/>
              <a:t>T</a:t>
            </a:r>
            <a:r>
              <a:rPr lang="en-AT" sz="1300" dirty="0"/>
              <a:t>he process, the action). One partial solution would be for PCS to only send the Path Details Message </a:t>
            </a:r>
            <a:r>
              <a:rPr lang="en-AT" sz="1300" dirty="0" err="1"/>
              <a:t>message</a:t>
            </a:r>
            <a:r>
              <a:rPr lang="en-AT" sz="1300" dirty="0"/>
              <a:t> type. The recipient of the message would need to configure a routing / filter based on the Type of Information code of the message.</a:t>
            </a:r>
          </a:p>
          <a:p>
            <a:pPr marL="285750" lvl="1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AT" sz="1300" b="0" dirty="0">
              <a:latin typeface="Aptos"/>
              <a:cs typeface="Arial"/>
            </a:endParaRPr>
          </a:p>
          <a:p>
            <a:pPr marL="285750" lvl="1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AT" sz="1300" b="0" dirty="0">
              <a:latin typeface="Aptos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1300" dirty="0"/>
              <a:t>Q</a:t>
            </a:r>
            <a:r>
              <a:rPr lang="en-AT" sz="1300" dirty="0" err="1"/>
              <a:t>uestion</a:t>
            </a:r>
            <a:r>
              <a:rPr lang="en-AT" sz="1300" dirty="0"/>
              <a:t> 3</a:t>
            </a:r>
          </a:p>
          <a:p>
            <a:pPr marL="285750" lvl="1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T" sz="1300" dirty="0"/>
              <a:t>Luigi Copertino – </a:t>
            </a:r>
            <a:r>
              <a:rPr lang="de-DE" sz="1300" dirty="0" err="1"/>
              <a:t>AlmavivA</a:t>
            </a:r>
            <a:r>
              <a:rPr lang="en-AT" sz="1300" dirty="0"/>
              <a:t>: </a:t>
            </a:r>
            <a:r>
              <a:rPr lang="en-US" sz="1300" dirty="0"/>
              <a:t>we read that static IP is needed to connect PCS CB environments. Is it true also for test env?</a:t>
            </a:r>
            <a:endParaRPr lang="en-AT" sz="1300" dirty="0"/>
          </a:p>
          <a:p>
            <a:pPr marL="285750" lvl="1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T" sz="1300" dirty="0"/>
              <a:t>Answer - RNE JO: a static IP is expected. If this requirement changes, the information will be sent out by RNE JO:</a:t>
            </a:r>
          </a:p>
          <a:p>
            <a:pPr marL="285750" lvl="1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AT" sz="1300" dirty="0"/>
          </a:p>
          <a:p>
            <a:pPr marL="285750" lvl="1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AT" sz="13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1300" dirty="0"/>
              <a:t>Q</a:t>
            </a:r>
            <a:r>
              <a:rPr lang="en-AT" sz="1300" dirty="0" err="1"/>
              <a:t>uestion</a:t>
            </a:r>
            <a:r>
              <a:rPr lang="en-AT" sz="1300" dirty="0"/>
              <a:t> 4</a:t>
            </a:r>
          </a:p>
          <a:p>
            <a:pPr marL="285750" lvl="1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T" sz="1300" dirty="0"/>
              <a:t>Luigi Copertino – </a:t>
            </a:r>
            <a:r>
              <a:rPr lang="de-DE" sz="1300" dirty="0" err="1"/>
              <a:t>AlmavivA</a:t>
            </a:r>
            <a:r>
              <a:rPr lang="en-AT" sz="1300" dirty="0"/>
              <a:t>: </a:t>
            </a:r>
            <a:r>
              <a:rPr lang="en-US" sz="1300" dirty="0"/>
              <a:t>Is this log area accessible for every system integrator or is it something only PCS admins can access?</a:t>
            </a:r>
            <a:endParaRPr lang="en-AT" sz="1300" dirty="0"/>
          </a:p>
          <a:p>
            <a:pPr marL="285750" lvl="1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T" sz="1300" dirty="0"/>
              <a:t>Answer - RNE JO: yes. Please send an access request to </a:t>
            </a:r>
            <a:r>
              <a:rPr lang="de-DE" sz="1300" dirty="0">
                <a:hlinkClick r:id="rId5"/>
              </a:rPr>
              <a:t>support.pcs@rne.eu</a:t>
            </a:r>
            <a:r>
              <a:rPr lang="en-AT" sz="1300" dirty="0"/>
              <a:t>  (please see details on the first point of slide 19).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AT" sz="1300" b="0" dirty="0">
              <a:latin typeface="Aptos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AT" sz="1300" b="0" dirty="0">
              <a:latin typeface="Aptos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AT" sz="1300" b="0" dirty="0">
              <a:latin typeface="Aptos"/>
              <a:cs typeface="Arial"/>
            </a:endParaRPr>
          </a:p>
          <a:p>
            <a:endParaRPr lang="en-AT" dirty="0"/>
          </a:p>
          <a:p>
            <a:pPr lvl="1"/>
            <a:endParaRPr lang="en-AT" b="1" dirty="0">
              <a:latin typeface="Aptos" panose="020B0004020202020204" pitchFamily="34" charset="0"/>
            </a:endParaRPr>
          </a:p>
          <a:p>
            <a:pPr lvl="1"/>
            <a:endParaRPr lang="en-AT" dirty="0"/>
          </a:p>
          <a:p>
            <a:pPr lvl="1"/>
            <a:endParaRPr lang="en-AT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A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4307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6E0CFC-F3BC-AE86-D7B0-0AAAE6FE46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A1ECE08-C70C-4B75-85A6-281F919F1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dirty="0"/>
              <a:t>Questions and Answers 2 / 2</a:t>
            </a:r>
            <a:endParaRPr lang="en-US" dirty="0"/>
          </a:p>
        </p:txBody>
      </p:sp>
      <p:sp>
        <p:nvSpPr>
          <p:cNvPr id="9" name="Textbox">
            <a:extLst>
              <a:ext uri="{FF2B5EF4-FFF2-40B4-BE49-F238E27FC236}">
                <a16:creationId xmlns:a16="http://schemas.microsoft.com/office/drawing/2014/main" id="{69433EAC-6B19-0705-08B3-C51092B8397B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07368" y="1772816"/>
            <a:ext cx="11377265" cy="439248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de-DE" sz="1600" b="1" kern="1200" smtClean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rgbClr val="BA8748"/>
              </a:buClr>
              <a:buFontTx/>
              <a:buNone/>
              <a:defRPr lang="de-DE" sz="16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BA8748"/>
              </a:buClr>
              <a:buSzPct val="100000"/>
              <a:buFont typeface="Wingdings" panose="05000000000000000000" pitchFamily="2" charset="2"/>
              <a:buChar char="§"/>
              <a:defRPr lang="de-DE" sz="16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BA8748"/>
              </a:buClr>
              <a:buSzPct val="100000"/>
              <a:buFont typeface="Aptos" panose="020B0004020202020204" pitchFamily="34" charset="0"/>
              <a:buChar char="▫"/>
              <a:defRPr lang="de-DE" sz="16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BA8748"/>
              </a:buClr>
              <a:buFont typeface="Aptos" panose="020B0004020202020204" pitchFamily="34" charset="0"/>
              <a:buChar char="▫"/>
              <a:defRPr lang="en-GB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1300" dirty="0">
                <a:latin typeface="+mj-lt"/>
              </a:rPr>
              <a:t>Q</a:t>
            </a:r>
            <a:r>
              <a:rPr lang="en-AT" sz="1300" dirty="0" err="1">
                <a:latin typeface="+mj-lt"/>
              </a:rPr>
              <a:t>uestion</a:t>
            </a:r>
            <a:r>
              <a:rPr lang="en-AT" sz="1300" dirty="0">
                <a:latin typeface="+mj-lt"/>
              </a:rPr>
              <a:t> 5</a:t>
            </a:r>
          </a:p>
          <a:p>
            <a:pPr marL="285750" lvl="1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300" dirty="0">
                <a:latin typeface="+mj-lt"/>
              </a:rPr>
              <a:t>H</a:t>
            </a:r>
            <a:r>
              <a:rPr lang="en-AT" sz="1300" dirty="0" err="1">
                <a:latin typeface="+mj-lt"/>
              </a:rPr>
              <a:t>einrich</a:t>
            </a:r>
            <a:r>
              <a:rPr lang="en-AT" sz="1300" dirty="0">
                <a:latin typeface="+mj-lt"/>
              </a:rPr>
              <a:t> Wehrmeyer – DB Cargo AG: with the e</a:t>
            </a:r>
            <a:r>
              <a:rPr lang="de-DE" sz="1300" dirty="0">
                <a:latin typeface="+mj-lt"/>
              </a:rPr>
              <a:t>x</a:t>
            </a:r>
            <a:r>
              <a:rPr lang="en-AT" sz="1300" dirty="0">
                <a:latin typeface="+mj-lt"/>
              </a:rPr>
              <a:t>ample of two path requests, one from DB Cargo Germany to DB InfraGO, and second from DB Cargo Netherlands to ProRail, which Responsible Applicant is </a:t>
            </a:r>
            <a:r>
              <a:rPr lang="en-AT" sz="1300" dirty="0" err="1">
                <a:latin typeface="+mj-lt"/>
              </a:rPr>
              <a:t>ind</a:t>
            </a:r>
            <a:r>
              <a:rPr lang="de-DE" sz="1300" dirty="0" err="1">
                <a:latin typeface="+mj-lt"/>
              </a:rPr>
              <a:t>ic</a:t>
            </a:r>
            <a:r>
              <a:rPr lang="en-AT" sz="1300" dirty="0" err="1">
                <a:latin typeface="+mj-lt"/>
              </a:rPr>
              <a:t>ated</a:t>
            </a:r>
            <a:r>
              <a:rPr lang="en-AT" sz="1300" dirty="0">
                <a:latin typeface="+mj-lt"/>
              </a:rPr>
              <a:t> in the message? </a:t>
            </a:r>
          </a:p>
          <a:p>
            <a:pPr marL="285750" lvl="1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T" sz="1300" dirty="0">
                <a:latin typeface="+mj-lt"/>
              </a:rPr>
              <a:t>Answer - RNE JO: DB Cargo Germany in the Path Request Message to DB InfraGO, and DB Cargo Netherlands in the Path Request to ProRail.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AT" sz="1300" dirty="0">
              <a:latin typeface="+mj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AT" sz="1300" dirty="0">
              <a:latin typeface="+mj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1300" dirty="0">
                <a:latin typeface="+mj-lt"/>
              </a:rPr>
              <a:t>Q</a:t>
            </a:r>
            <a:r>
              <a:rPr lang="en-AT" sz="1300" dirty="0" err="1">
                <a:latin typeface="+mj-lt"/>
              </a:rPr>
              <a:t>uestion</a:t>
            </a:r>
            <a:r>
              <a:rPr lang="en-AT" sz="1300" dirty="0">
                <a:latin typeface="+mj-lt"/>
              </a:rPr>
              <a:t> 6</a:t>
            </a:r>
          </a:p>
          <a:p>
            <a:pPr marL="285750" lvl="1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300" dirty="0">
                <a:latin typeface="+mj-lt"/>
              </a:rPr>
              <a:t>H</a:t>
            </a:r>
            <a:r>
              <a:rPr lang="en-AT" sz="1300" dirty="0" err="1">
                <a:latin typeface="+mj-lt"/>
              </a:rPr>
              <a:t>einrich</a:t>
            </a:r>
            <a:r>
              <a:rPr lang="en-AT" sz="1300" dirty="0">
                <a:latin typeface="+mj-lt"/>
              </a:rPr>
              <a:t> Wehrmeyer – DB Cargo AG: </a:t>
            </a:r>
            <a:r>
              <a:rPr lang="en-US" sz="1300" dirty="0">
                <a:latin typeface="+mj-lt"/>
              </a:rPr>
              <a:t>Who is the contact person for connecting to the PCS CB test environment?</a:t>
            </a:r>
            <a:endParaRPr lang="en-AT" sz="1300" dirty="0">
              <a:latin typeface="+mj-lt"/>
            </a:endParaRPr>
          </a:p>
          <a:p>
            <a:pPr marL="285750" lvl="1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T" sz="1300" dirty="0">
                <a:latin typeface="+mj-lt"/>
              </a:rPr>
              <a:t>Answer - RNE JO: RNE Joint Office – PCS Support: </a:t>
            </a:r>
            <a:r>
              <a:rPr lang="de-DE" sz="1300" dirty="0">
                <a:latin typeface="+mj-lt"/>
                <a:hlinkClick r:id="rId5"/>
              </a:rPr>
              <a:t>support.pcs@rne.eu</a:t>
            </a:r>
            <a:r>
              <a:rPr lang="en-AT" sz="1300" dirty="0">
                <a:latin typeface="+mj-lt"/>
              </a:rPr>
              <a:t> (for all communications about PCS: questions etc)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AT" sz="1300" b="0" dirty="0">
              <a:latin typeface="+mj-lt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AT" sz="1300" b="0" dirty="0">
              <a:latin typeface="+mj-lt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1300" dirty="0">
                <a:latin typeface="+mj-lt"/>
              </a:rPr>
              <a:t>Q</a:t>
            </a:r>
            <a:r>
              <a:rPr lang="en-AT" sz="1300" dirty="0" err="1">
                <a:latin typeface="+mj-lt"/>
              </a:rPr>
              <a:t>uestion</a:t>
            </a:r>
            <a:r>
              <a:rPr lang="en-AT" sz="1300" dirty="0">
                <a:latin typeface="+mj-lt"/>
              </a:rPr>
              <a:t> 7</a:t>
            </a:r>
          </a:p>
          <a:p>
            <a:pPr marL="285750" lvl="1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300" dirty="0">
                <a:latin typeface="+mj-lt"/>
              </a:rPr>
              <a:t>H</a:t>
            </a:r>
            <a:r>
              <a:rPr lang="en-AT" sz="1300" dirty="0" err="1">
                <a:latin typeface="+mj-lt"/>
              </a:rPr>
              <a:t>einrich</a:t>
            </a:r>
            <a:r>
              <a:rPr lang="en-AT" sz="1300" dirty="0">
                <a:latin typeface="+mj-lt"/>
              </a:rPr>
              <a:t> Wehrmeyer – DB Cargo AG: the IMs can send a message (e.g. </a:t>
            </a:r>
            <a:r>
              <a:rPr lang="de-DE" sz="1300" dirty="0">
                <a:latin typeface="+mj-lt"/>
              </a:rPr>
              <a:t>W</a:t>
            </a:r>
            <a:r>
              <a:rPr lang="en-AT" sz="1300" dirty="0" err="1">
                <a:latin typeface="+mj-lt"/>
              </a:rPr>
              <a:t>ith</a:t>
            </a:r>
            <a:r>
              <a:rPr lang="en-AT" sz="1300" dirty="0">
                <a:latin typeface="+mj-lt"/>
              </a:rPr>
              <a:t> an offer) directly to the applicant (for “national” requests) or to PCS (for request part of an internal train journey).</a:t>
            </a:r>
          </a:p>
          <a:p>
            <a:pPr marL="285750" lvl="1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T" sz="1300" dirty="0">
                <a:latin typeface="+mj-lt"/>
              </a:rPr>
              <a:t>Answer - RNE JO: this statement is correct. </a:t>
            </a:r>
          </a:p>
          <a:p>
            <a:pPr lvl="1"/>
            <a:endParaRPr lang="en-AT" b="1" dirty="0">
              <a:latin typeface="Aptos" panose="020B0004020202020204" pitchFamily="34" charset="0"/>
            </a:endParaRPr>
          </a:p>
          <a:p>
            <a:pPr lvl="1"/>
            <a:endParaRPr lang="en-AT" dirty="0"/>
          </a:p>
          <a:p>
            <a:pPr lvl="1"/>
            <a:endParaRPr lang="en-AT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A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0958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4EA84A-0364-F072-5170-46442D937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1B599-D74A-D94A-99F2-8FDA5E66D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998" y="3194974"/>
            <a:ext cx="5682158" cy="1674186"/>
          </a:xfrm>
        </p:spPr>
        <p:txBody>
          <a:bodyPr/>
          <a:lstStyle/>
          <a:p>
            <a:r>
              <a:rPr lang="en-AT" dirty="0"/>
              <a:t>Conclusion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52E456-2685-2165-3BAD-31C7110765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T" dirty="0"/>
              <a:t>07</a:t>
            </a:r>
            <a:endParaRPr lang="en-US" dirty="0"/>
          </a:p>
        </p:txBody>
      </p:sp>
      <p:pic>
        <p:nvPicPr>
          <p:cNvPr id="8" name="Picture Placeholder 5">
            <a:extLst>
              <a:ext uri="{FF2B5EF4-FFF2-40B4-BE49-F238E27FC236}">
                <a16:creationId xmlns:a16="http://schemas.microsoft.com/office/drawing/2014/main" id="{74B989A5-34BE-F73C-86C2-A46383C42D8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1" r="7491"/>
          <a:stretch/>
        </p:blipFill>
        <p:spPr>
          <a:xfrm>
            <a:off x="8301038" y="0"/>
            <a:ext cx="3890962" cy="6858000"/>
          </a:xfrm>
        </p:spPr>
      </p:pic>
    </p:spTree>
    <p:extLst>
      <p:ext uri="{BB962C8B-B14F-4D97-AF65-F5344CB8AC3E}">
        <p14:creationId xmlns:p14="http://schemas.microsoft.com/office/powerpoint/2010/main" val="2378599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AFC96E-BBEC-30B4-C17E-40900D531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FFAA37F-38B7-BFDA-0F0E-7CD3F3EB9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dirty="0"/>
              <a:t>Conclusion – Session 1</a:t>
            </a:r>
            <a:endParaRPr lang="en-US" dirty="0"/>
          </a:p>
        </p:txBody>
      </p:sp>
      <p:sp>
        <p:nvSpPr>
          <p:cNvPr id="9" name="Textbox">
            <a:extLst>
              <a:ext uri="{FF2B5EF4-FFF2-40B4-BE49-F238E27FC236}">
                <a16:creationId xmlns:a16="http://schemas.microsoft.com/office/drawing/2014/main" id="{BFE63B0D-B032-D3F9-E2AA-E0CB50F08FB8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07368" y="1772816"/>
            <a:ext cx="11377265" cy="43924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de-DE" sz="1600" b="1" kern="1200" smtClean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rgbClr val="BA8748"/>
              </a:buClr>
              <a:buFontTx/>
              <a:buNone/>
              <a:defRPr lang="de-DE" sz="16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BA8748"/>
              </a:buClr>
              <a:buSzPct val="100000"/>
              <a:buFont typeface="Wingdings" panose="05000000000000000000" pitchFamily="2" charset="2"/>
              <a:buChar char="§"/>
              <a:defRPr lang="de-DE" sz="16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BA8748"/>
              </a:buClr>
              <a:buSzPct val="100000"/>
              <a:buFont typeface="Aptos" panose="020B0004020202020204" pitchFamily="34" charset="0"/>
              <a:buChar char="▫"/>
              <a:defRPr lang="de-DE" sz="16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BA8748"/>
              </a:buClr>
              <a:buFont typeface="Aptos" panose="020B0004020202020204" pitchFamily="34" charset="0"/>
              <a:buChar char="▫"/>
              <a:defRPr lang="en-GB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T" dirty="0"/>
              <a:t>For a more hands-on experience on the introduction and training session 4, 5 and 6: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AT" dirty="0"/>
              <a:t>Message retrieval from RNE CI logs by the participants </a:t>
            </a:r>
            <a:r>
              <a:rPr lang="en-AT" dirty="0" err="1"/>
              <a:t>duri</a:t>
            </a:r>
            <a:r>
              <a:rPr lang="de-DE" dirty="0"/>
              <a:t>n</a:t>
            </a:r>
            <a:r>
              <a:rPr lang="en-AT" dirty="0"/>
              <a:t>g the live demonstration: participants can send an access request to </a:t>
            </a:r>
            <a:r>
              <a:rPr lang="de-DE" dirty="0">
                <a:hlinkClick r:id="rId5"/>
              </a:rPr>
              <a:t>support.pcs@rne.eu</a:t>
            </a:r>
            <a:r>
              <a:rPr lang="en-AT" dirty="0"/>
              <a:t> by 06.11 EOD – Email subject: “PCS CB API – November training session – RNE CI access request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AT" dirty="0"/>
              <a:t>Preliminary review by the participants of the action, sub-actions and message sequences concepts (session 1 – Agenda point 4)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AT" dirty="0"/>
              <a:t>Participation or viewing of the general introduction materials session of 05.11.2025 (</a:t>
            </a:r>
            <a:r>
              <a:rPr lang="en-US" dirty="0">
                <a:hlinkClick r:id="rId6"/>
              </a:rPr>
              <a:t>to be available here by EOD 05.11.2025)</a:t>
            </a:r>
            <a:r>
              <a:rPr lang="en-AT" dirty="0"/>
              <a:t>)</a:t>
            </a:r>
          </a:p>
          <a:p>
            <a:pPr lvl="1"/>
            <a:endParaRPr lang="en-AT" dirty="0"/>
          </a:p>
          <a:p>
            <a:endParaRPr lang="en-AT" dirty="0"/>
          </a:p>
          <a:p>
            <a:endParaRPr lang="en-AT" b="0" dirty="0">
              <a:latin typeface="+mn-lt"/>
            </a:endParaRPr>
          </a:p>
          <a:p>
            <a:endParaRPr lang="en-AT" b="0" dirty="0">
              <a:latin typeface="+mn-lt"/>
            </a:endParaRPr>
          </a:p>
          <a:p>
            <a:endParaRPr lang="en-AT" b="0" dirty="0">
              <a:latin typeface="+mn-lt"/>
            </a:endParaRPr>
          </a:p>
          <a:p>
            <a:pPr lvl="1"/>
            <a:endParaRPr lang="en-AT" dirty="0"/>
          </a:p>
          <a:p>
            <a:pPr lvl="1"/>
            <a:endParaRPr lang="en-AT" dirty="0"/>
          </a:p>
          <a:p>
            <a:pPr lvl="1"/>
            <a:endParaRPr lang="en-AT" dirty="0"/>
          </a:p>
          <a:p>
            <a:pPr lvl="1"/>
            <a:endParaRPr lang="en-AT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A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8676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CF7209-16CB-10C7-C618-A6728A5B0DFE}"/>
              </a:ext>
            </a:extLst>
          </p:cNvPr>
          <p:cNvSpPr txBox="1"/>
          <p:nvPr/>
        </p:nvSpPr>
        <p:spPr>
          <a:xfrm>
            <a:off x="335360" y="1628800"/>
            <a:ext cx="6721127" cy="369332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r>
              <a:rPr lang="en-AT" dirty="0"/>
              <a:t>RNE Joint Office – PCS Support team: </a:t>
            </a:r>
            <a:r>
              <a:rPr lang="de-DE" dirty="0"/>
              <a:t>support.pcs@rne.eu</a:t>
            </a:r>
            <a:endParaRPr lang="en-A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6932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F0841C-CDD2-4BAA-80D9-35C52461D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Table of Content</a:t>
            </a:r>
            <a:endParaRPr lang="en-US" dirty="0"/>
          </a:p>
        </p:txBody>
      </p:sp>
      <p:sp>
        <p:nvSpPr>
          <p:cNvPr id="3" name="easyObject_TOCPush">
            <a:extLst>
              <a:ext uri="{FF2B5EF4-FFF2-40B4-BE49-F238E27FC236}">
                <a16:creationId xmlns:a16="http://schemas.microsoft.com/office/drawing/2014/main" id="{68D94AA0-3292-4AF8-909A-A89109924ACD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07368" y="1772816"/>
            <a:ext cx="11377265" cy="4392488"/>
          </a:xfrm>
          <a:prstGeom prst="rect">
            <a:avLst/>
          </a:prstGeom>
        </p:spPr>
        <p:txBody>
          <a:bodyPr vert="horz" lIns="0" tIns="0" rIns="0" bIns="0" numCol="2" spcCol="360000" rtlCol="0">
            <a:noAutofit/>
          </a:bodyPr>
          <a:lstStyle>
            <a:lvl1pPr marL="360000" indent="-360000" algn="l" defTabSz="1800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tabLst>
                <a:tab pos="354013" algn="l"/>
                <a:tab pos="4748213" algn="r"/>
              </a:tabLst>
              <a:defRPr sz="1200" b="1" kern="1200">
                <a:solidFill>
                  <a:srgbClr val="00ADEF"/>
                </a:solidFill>
                <a:latin typeface="Segoe UI" pitchFamily="50" charset="0"/>
                <a:ea typeface="+mn-ea"/>
                <a:cs typeface="Arial" panose="020B0604020202020204" pitchFamily="34" charset="0"/>
              </a:defRPr>
            </a:lvl1pPr>
            <a:lvl2pPr marL="360000" indent="-360000" algn="l" defTabSz="1800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tabLst>
                <a:tab pos="354013" algn="l"/>
                <a:tab pos="4748213" algn="r"/>
              </a:tabLst>
              <a:defRPr sz="1200" kern="1200">
                <a:solidFill>
                  <a:srgbClr val="303032"/>
                </a:solidFill>
                <a:latin typeface="Segoe UI" pitchFamily="50" charset="0"/>
                <a:ea typeface="+mn-ea"/>
                <a:cs typeface="Arial" panose="020B0604020202020204" pitchFamily="34" charset="0"/>
              </a:defRPr>
            </a:lvl2pPr>
            <a:lvl3pPr marL="792000" indent="-432000" algn="l" defTabSz="1800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tabLst>
                <a:tab pos="806450" algn="l"/>
                <a:tab pos="4748213" algn="r"/>
              </a:tabLst>
              <a:defRPr sz="1200" kern="1200">
                <a:solidFill>
                  <a:srgbClr val="303032"/>
                </a:solidFill>
                <a:latin typeface="Segoe UI" pitchFamily="50" charset="0"/>
                <a:ea typeface="+mn-ea"/>
                <a:cs typeface="Arial" panose="020B0604020202020204" pitchFamily="34" charset="0"/>
              </a:defRPr>
            </a:lvl3pPr>
            <a:lvl4pPr marL="1258888" indent="-432000" algn="l" defTabSz="1800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tabLst>
                <a:tab pos="1258888" algn="l"/>
                <a:tab pos="4748213" algn="r"/>
              </a:tabLst>
              <a:defRPr sz="1200" kern="1200">
                <a:solidFill>
                  <a:srgbClr val="303032"/>
                </a:solidFill>
                <a:latin typeface="Segoe UI" pitchFamily="50" charset="0"/>
                <a:ea typeface="+mn-ea"/>
                <a:cs typeface="Arial" panose="020B0604020202020204" pitchFamily="34" charset="0"/>
              </a:defRPr>
            </a:lvl4pPr>
            <a:lvl5pPr marL="1800000" indent="-432000" algn="l" defTabSz="1800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tabLst>
                <a:tab pos="1789113" algn="l"/>
                <a:tab pos="4748213" algn="r"/>
              </a:tabLst>
              <a:defRPr sz="1200" kern="1200">
                <a:solidFill>
                  <a:srgbClr val="303032"/>
                </a:solidFill>
                <a:latin typeface="Segoe UI" pitchFamily="50" charset="0"/>
                <a:ea typeface="+mn-ea"/>
                <a:cs typeface="Arial" panose="020B0604020202020204" pitchFamily="34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6789" indent="-466789">
              <a:spcBef>
                <a:spcPts val="1280"/>
              </a:spcBef>
              <a:spcAft>
                <a:spcPts val="320"/>
              </a:spcAft>
              <a:buAutoNum type="arabicPeriod"/>
            </a:pPr>
            <a:r>
              <a:rPr lang="en-AT" sz="1600" b="0" dirty="0">
                <a:solidFill>
                  <a:schemeClr val="accent1"/>
                </a:solidFill>
                <a:latin typeface="Aptos" panose="020B0004020202020204" pitchFamily="34" charset="0"/>
                <a:cs typeface="Segoe UI" panose="020B0502040204020203" pitchFamily="34" charset="0"/>
              </a:rPr>
              <a:t>Introduction</a:t>
            </a:r>
          </a:p>
          <a:p>
            <a:pPr marL="466789" indent="-466789">
              <a:spcBef>
                <a:spcPts val="1280"/>
              </a:spcBef>
              <a:spcAft>
                <a:spcPts val="320"/>
              </a:spcAft>
              <a:buFont typeface="Arial" panose="020B0604020202020204" pitchFamily="34" charset="0"/>
              <a:buAutoNum type="arabicPeriod"/>
            </a:pPr>
            <a:r>
              <a:rPr lang="en-AT" sz="1600" b="0" dirty="0">
                <a:solidFill>
                  <a:schemeClr val="accent1"/>
                </a:solidFill>
                <a:latin typeface="Aptos" panose="020B0004020202020204" pitchFamily="34" charset="0"/>
                <a:cs typeface="Segoe UI" panose="020B0502040204020203" pitchFamily="34" charset="0"/>
              </a:rPr>
              <a:t>Documentation overview</a:t>
            </a:r>
          </a:p>
          <a:p>
            <a:pPr marL="466789" indent="-466789">
              <a:spcBef>
                <a:spcPts val="1280"/>
              </a:spcBef>
              <a:spcAft>
                <a:spcPts val="320"/>
              </a:spcAft>
              <a:buAutoNum type="arabicPeriod"/>
            </a:pPr>
            <a:r>
              <a:rPr lang="en-AT" sz="1600" b="0" dirty="0">
                <a:solidFill>
                  <a:schemeClr val="accent1"/>
                </a:solidFill>
                <a:latin typeface="Aptos" panose="020B0004020202020204" pitchFamily="34" charset="0"/>
                <a:cs typeface="Segoe UI" panose="020B0502040204020203" pitchFamily="34" charset="0"/>
              </a:rPr>
              <a:t>System overview</a:t>
            </a:r>
          </a:p>
          <a:p>
            <a:pPr marL="466789" indent="-466789">
              <a:spcBef>
                <a:spcPts val="1280"/>
              </a:spcBef>
              <a:spcAft>
                <a:spcPts val="320"/>
              </a:spcAft>
              <a:buAutoNum type="arabicPeriod"/>
            </a:pPr>
            <a:r>
              <a:rPr lang="en-AT" sz="1600" b="0" dirty="0">
                <a:solidFill>
                  <a:schemeClr val="accent1"/>
                </a:solidFill>
                <a:latin typeface="Aptos" panose="020B0004020202020204" pitchFamily="34" charset="0"/>
                <a:cs typeface="Segoe UI" panose="020B0502040204020203" pitchFamily="34" charset="0"/>
              </a:rPr>
              <a:t>Documentation focus: technical specifications main document and appendix A</a:t>
            </a:r>
          </a:p>
          <a:p>
            <a:pPr marL="466789" indent="-466789">
              <a:spcBef>
                <a:spcPts val="1280"/>
              </a:spcBef>
              <a:spcAft>
                <a:spcPts val="320"/>
              </a:spcAft>
              <a:buAutoNum type="arabicPeriod"/>
            </a:pPr>
            <a:r>
              <a:rPr lang="en-AT" sz="1600" b="0" dirty="0">
                <a:solidFill>
                  <a:schemeClr val="accent1"/>
                </a:solidFill>
                <a:latin typeface="Aptos" panose="020B0004020202020204" pitchFamily="34" charset="0"/>
                <a:cs typeface="Segoe UI" panose="020B0502040204020203" pitchFamily="34" charset="0"/>
              </a:rPr>
              <a:t>Live demonstration</a:t>
            </a:r>
          </a:p>
          <a:p>
            <a:pPr marL="466789" indent="-466789">
              <a:spcBef>
                <a:spcPts val="1280"/>
              </a:spcBef>
              <a:spcAft>
                <a:spcPts val="320"/>
              </a:spcAft>
              <a:buAutoNum type="arabicPeriod"/>
            </a:pPr>
            <a:r>
              <a:rPr lang="en-AT" sz="1600" b="0" dirty="0">
                <a:solidFill>
                  <a:schemeClr val="accent1"/>
                </a:solidFill>
                <a:latin typeface="Aptos" panose="020B0004020202020204" pitchFamily="34" charset="0"/>
                <a:cs typeface="Segoe UI" panose="020B0502040204020203" pitchFamily="34" charset="0"/>
              </a:rPr>
              <a:t>Questions and Anwers</a:t>
            </a:r>
          </a:p>
          <a:p>
            <a:pPr marL="466789" indent="-466789">
              <a:spcBef>
                <a:spcPts val="1280"/>
              </a:spcBef>
              <a:spcAft>
                <a:spcPts val="320"/>
              </a:spcAft>
              <a:buAutoNum type="arabicPeriod"/>
            </a:pPr>
            <a:r>
              <a:rPr lang="en-AT" sz="1600" b="0" dirty="0">
                <a:solidFill>
                  <a:schemeClr val="accent1"/>
                </a:solidFill>
                <a:latin typeface="Aptos" panose="020B0004020202020204" pitchFamily="34" charset="0"/>
                <a:cs typeface="Segoe UI" panose="020B0502040204020203" pitchFamily="34" charset="0"/>
              </a:rPr>
              <a:t>Conclusion</a:t>
            </a:r>
            <a:endParaRPr lang="en-US" sz="1600" b="0" dirty="0">
              <a:solidFill>
                <a:schemeClr val="accent1"/>
              </a:solidFill>
              <a:latin typeface="Aptos" panose="020B0004020202020204" pitchFamily="34" charset="0"/>
              <a:cs typeface="Segoe UI" panose="020B0502040204020203" pitchFamily="34" charset="0"/>
            </a:endParaRPr>
          </a:p>
          <a:p>
            <a:pPr marL="466789" lvl="1" indent="-466789">
              <a:spcBef>
                <a:spcPts val="320"/>
              </a:spcBef>
              <a:spcAft>
                <a:spcPts val="320"/>
              </a:spcAft>
            </a:pPr>
            <a:endParaRPr lang="en-US" sz="1600" dirty="0">
              <a:solidFill>
                <a:srgbClr val="000000"/>
              </a:solidFill>
              <a:latin typeface="Aptos" panose="020B0004020202020204" pitchFamily="34" charset="0"/>
              <a:cs typeface="Segoe UI" panose="020B0502040204020203" pitchFamily="34" charset="0"/>
            </a:endParaRPr>
          </a:p>
          <a:p>
            <a:pPr marL="466789" lvl="1" indent="-466789">
              <a:spcBef>
                <a:spcPts val="320"/>
              </a:spcBef>
              <a:spcAft>
                <a:spcPts val="320"/>
              </a:spcAft>
            </a:pPr>
            <a:endParaRPr lang="en-US" sz="1600" dirty="0">
              <a:solidFill>
                <a:srgbClr val="000000"/>
              </a:solidFill>
              <a:latin typeface="Aptos" panose="020B0004020202020204" pitchFamily="34" charset="0"/>
              <a:cs typeface="Segoe UI" panose="020B0502040204020203" pitchFamily="34" charset="0"/>
            </a:endParaRPr>
          </a:p>
          <a:p>
            <a:pPr marL="466789" lvl="1" indent="-466789">
              <a:spcBef>
                <a:spcPts val="320"/>
              </a:spcBef>
              <a:spcAft>
                <a:spcPts val="320"/>
              </a:spcAft>
            </a:pPr>
            <a:endParaRPr lang="en-US" sz="1600" dirty="0">
              <a:solidFill>
                <a:srgbClr val="000000"/>
              </a:solidFill>
              <a:latin typeface="Aptos" panose="020B0004020202020204" pitchFamily="34" charset="0"/>
              <a:cs typeface="Segoe UI" panose="020B0502040204020203" pitchFamily="34" charset="0"/>
            </a:endParaRPr>
          </a:p>
          <a:p>
            <a:pPr marL="466789" lvl="1" indent="-466789">
              <a:spcBef>
                <a:spcPts val="320"/>
              </a:spcBef>
              <a:spcAft>
                <a:spcPts val="320"/>
              </a:spcAft>
              <a:tabLst>
                <a:tab pos="354013" algn="l"/>
                <a:tab pos="1081088" algn="l"/>
                <a:tab pos="4748213" algn="r"/>
              </a:tabLst>
            </a:pPr>
            <a:endParaRPr lang="en-US" sz="16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6537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F661F-1B42-91DD-5A04-F10034876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998" y="3194974"/>
            <a:ext cx="5682158" cy="1674186"/>
          </a:xfrm>
        </p:spPr>
        <p:txBody>
          <a:bodyPr/>
          <a:lstStyle/>
          <a:p>
            <a:r>
              <a:rPr lang="en-AT" sz="4800" dirty="0"/>
              <a:t>Introduction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83DA0-8CA3-FD8E-7740-E96968A7B7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T" dirty="0"/>
              <a:t>01</a:t>
            </a:r>
            <a:endParaRPr lang="en-US" dirty="0"/>
          </a:p>
        </p:txBody>
      </p:sp>
      <p:pic>
        <p:nvPicPr>
          <p:cNvPr id="8" name="Picture Placeholder 5">
            <a:extLst>
              <a:ext uri="{FF2B5EF4-FFF2-40B4-BE49-F238E27FC236}">
                <a16:creationId xmlns:a16="http://schemas.microsoft.com/office/drawing/2014/main" id="{BE1BD450-706E-F70F-6C80-E43291DFCBC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1" r="7491"/>
          <a:stretch/>
        </p:blipFill>
        <p:spPr>
          <a:xfrm>
            <a:off x="8301038" y="0"/>
            <a:ext cx="3890962" cy="6858000"/>
          </a:xfrm>
        </p:spPr>
      </p:pic>
    </p:spTree>
    <p:extLst>
      <p:ext uri="{BB962C8B-B14F-4D97-AF65-F5344CB8AC3E}">
        <p14:creationId xmlns:p14="http://schemas.microsoft.com/office/powerpoint/2010/main" val="2822762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987C560-7A31-4D07-9435-8E46E8715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dirty="0"/>
              <a:t>November 2025 introduction and training sessions</a:t>
            </a:r>
            <a:endParaRPr lang="en-US" dirty="0"/>
          </a:p>
        </p:txBody>
      </p:sp>
      <p:sp>
        <p:nvSpPr>
          <p:cNvPr id="9" name="Textbox">
            <a:extLst>
              <a:ext uri="{FF2B5EF4-FFF2-40B4-BE49-F238E27FC236}">
                <a16:creationId xmlns:a16="http://schemas.microsoft.com/office/drawing/2014/main" id="{7D9A0050-88DE-69A2-E689-D4BA094547ED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07368" y="1772816"/>
            <a:ext cx="11377265" cy="43924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de-DE" sz="1600" b="1" kern="1200" smtClean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rgbClr val="BA8748"/>
              </a:buClr>
              <a:buFontTx/>
              <a:buNone/>
              <a:defRPr lang="de-DE" sz="16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BA8748"/>
              </a:buClr>
              <a:buSzPct val="100000"/>
              <a:buFont typeface="Wingdings" panose="05000000000000000000" pitchFamily="2" charset="2"/>
              <a:buChar char="§"/>
              <a:defRPr lang="de-DE" sz="16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BA8748"/>
              </a:buClr>
              <a:buSzPct val="100000"/>
              <a:buFont typeface="Aptos" panose="020B0004020202020204" pitchFamily="34" charset="0"/>
              <a:buChar char="▫"/>
              <a:defRPr lang="de-DE" sz="16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BA8748"/>
              </a:buClr>
              <a:buFont typeface="Aptos" panose="020B0004020202020204" pitchFamily="34" charset="0"/>
              <a:buChar char="▫"/>
              <a:defRPr lang="en-GB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T" sz="1400" dirty="0"/>
              <a:t>Target audiences</a:t>
            </a:r>
          </a:p>
          <a:p>
            <a:r>
              <a:rPr lang="en-AT" sz="1400" b="0" dirty="0">
                <a:latin typeface="+mn-lt"/>
              </a:rPr>
              <a:t>Current PCS EC API users, future PCS CB API users, and anyone interested in knowing more about PCS CB API</a:t>
            </a:r>
            <a:endParaRPr lang="en-AT" sz="1400" dirty="0"/>
          </a:p>
          <a:p>
            <a:endParaRPr lang="en-AT" sz="1400" dirty="0"/>
          </a:p>
          <a:p>
            <a:r>
              <a:rPr lang="en-US" sz="1400" dirty="0"/>
              <a:t>Recommended prior knowledge for participants and </a:t>
            </a:r>
            <a:r>
              <a:rPr lang="en-AT" sz="1400" dirty="0"/>
              <a:t>viewers of</a:t>
            </a:r>
            <a:r>
              <a:rPr lang="en-US" sz="1400" dirty="0"/>
              <a:t> the meeting recordings</a:t>
            </a:r>
            <a:endParaRPr lang="en-AT" sz="1400" b="0" dirty="0">
              <a:latin typeface="+mn-lt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AT" sz="1400" dirty="0"/>
              <a:t>Familiarity with TAF/TAP TSI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AT" sz="1400" dirty="0"/>
              <a:t>Participation or viewing of the general introduction and training sessions (</a:t>
            </a:r>
            <a:r>
              <a:rPr lang="en-AT" sz="1400" dirty="0">
                <a:hlinkClick r:id="rId5"/>
              </a:rPr>
              <a:t>list available here</a:t>
            </a:r>
            <a:r>
              <a:rPr lang="en-AT" sz="1400" dirty="0"/>
              <a:t>)</a:t>
            </a:r>
          </a:p>
          <a:p>
            <a:endParaRPr lang="en-AT" sz="1400" dirty="0"/>
          </a:p>
          <a:p>
            <a:r>
              <a:rPr lang="en-US" sz="1400" dirty="0"/>
              <a:t>By the end of </a:t>
            </a:r>
            <a:r>
              <a:rPr lang="en-US" sz="1400" dirty="0" err="1"/>
              <a:t>th</a:t>
            </a:r>
            <a:r>
              <a:rPr lang="en-AT" sz="1400" dirty="0"/>
              <a:t>is series of sessions</a:t>
            </a:r>
            <a:r>
              <a:rPr lang="en-US" sz="1400" dirty="0"/>
              <a:t>, </a:t>
            </a:r>
            <a:r>
              <a:rPr lang="en-AT" sz="1400" dirty="0"/>
              <a:t>participants and recording viewers will be able to: </a:t>
            </a:r>
            <a:endParaRPr lang="en-US" sz="14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Understand </a:t>
            </a:r>
            <a:r>
              <a:rPr lang="en-AT" sz="1400" dirty="0"/>
              <a:t>the key aspects defining PCS CB API </a:t>
            </a:r>
            <a:r>
              <a:rPr lang="en-US" sz="1400" dirty="0"/>
              <a:t> </a:t>
            </a:r>
            <a:endParaRPr lang="en-AT" sz="14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AT" sz="1400" dirty="0"/>
              <a:t>Navigate through the technical specifications to recognize the logic of PCS CB API operations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AT" sz="1400" dirty="0"/>
              <a:t>Complete basic testing actions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Identify where to find </a:t>
            </a:r>
            <a:r>
              <a:rPr lang="en-AT" sz="1400" dirty="0"/>
              <a:t>help and the documentation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AT" sz="1400" dirty="0"/>
          </a:p>
          <a:p>
            <a:pPr lvl="1"/>
            <a:r>
              <a:rPr lang="en-AT" sz="1200" dirty="0"/>
              <a:t>RNE Joint Office – PCS Support: </a:t>
            </a:r>
            <a:r>
              <a:rPr lang="de-DE" sz="1200" dirty="0">
                <a:hlinkClick r:id="rId6"/>
              </a:rPr>
              <a:t>support.pcs@rne.eu</a:t>
            </a:r>
            <a:r>
              <a:rPr lang="en-AT" sz="1200" dirty="0"/>
              <a:t> (for all communications about PCS: questions etc)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AT" sz="1400" dirty="0"/>
          </a:p>
          <a:p>
            <a:endParaRPr lang="en-AT" sz="1400" dirty="0"/>
          </a:p>
          <a:p>
            <a:endParaRPr lang="en-AT" sz="1400" dirty="0"/>
          </a:p>
          <a:p>
            <a:endParaRPr lang="en-AT" sz="1400" b="0" dirty="0">
              <a:latin typeface="+mn-lt"/>
            </a:endParaRPr>
          </a:p>
          <a:p>
            <a:endParaRPr lang="en-AT" sz="1400" b="0" dirty="0">
              <a:latin typeface="+mn-lt"/>
            </a:endParaRPr>
          </a:p>
          <a:p>
            <a:endParaRPr lang="en-AT" sz="1400" b="0" dirty="0">
              <a:latin typeface="+mn-lt"/>
            </a:endParaRPr>
          </a:p>
          <a:p>
            <a:pPr lvl="1"/>
            <a:endParaRPr lang="en-AT" sz="1400" dirty="0"/>
          </a:p>
          <a:p>
            <a:pPr lvl="1"/>
            <a:endParaRPr lang="en-AT" sz="1400" dirty="0"/>
          </a:p>
          <a:p>
            <a:pPr lvl="1"/>
            <a:endParaRPr lang="en-AT" sz="1400" dirty="0"/>
          </a:p>
          <a:p>
            <a:pPr lvl="1"/>
            <a:endParaRPr lang="en-AT" sz="14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AT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3163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734CB7-9975-5644-C62A-DD1491E88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92A67-15D2-EA4A-6E2E-FDE2E218A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998" y="3194974"/>
            <a:ext cx="5682158" cy="1674186"/>
          </a:xfrm>
        </p:spPr>
        <p:txBody>
          <a:bodyPr/>
          <a:lstStyle/>
          <a:p>
            <a:r>
              <a:rPr lang="en-AT" sz="4800" dirty="0"/>
              <a:t>Documentation overview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B7BEA4-5492-C228-CE9D-5538D12465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T" dirty="0"/>
              <a:t>02</a:t>
            </a:r>
            <a:endParaRPr lang="en-US" dirty="0"/>
          </a:p>
        </p:txBody>
      </p:sp>
      <p:pic>
        <p:nvPicPr>
          <p:cNvPr id="8" name="Picture Placeholder 5">
            <a:extLst>
              <a:ext uri="{FF2B5EF4-FFF2-40B4-BE49-F238E27FC236}">
                <a16:creationId xmlns:a16="http://schemas.microsoft.com/office/drawing/2014/main" id="{5560F2B1-E5E2-238C-DE03-12941D230D4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1" r="7491"/>
          <a:stretch/>
        </p:blipFill>
        <p:spPr>
          <a:xfrm>
            <a:off x="8301038" y="0"/>
            <a:ext cx="3890962" cy="6858000"/>
          </a:xfrm>
        </p:spPr>
      </p:pic>
    </p:spTree>
    <p:extLst>
      <p:ext uri="{BB962C8B-B14F-4D97-AF65-F5344CB8AC3E}">
        <p14:creationId xmlns:p14="http://schemas.microsoft.com/office/powerpoint/2010/main" val="3695711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A1A033-D993-E7F0-4F3D-5B1A2C9CF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6BD8F21-0490-9CFF-ADEF-53EB28BF0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dirty="0"/>
              <a:t>Documentation overview</a:t>
            </a:r>
            <a:endParaRPr lang="en-US" dirty="0"/>
          </a:p>
        </p:txBody>
      </p:sp>
      <p:sp>
        <p:nvSpPr>
          <p:cNvPr id="9" name="Textbox">
            <a:extLst>
              <a:ext uri="{FF2B5EF4-FFF2-40B4-BE49-F238E27FC236}">
                <a16:creationId xmlns:a16="http://schemas.microsoft.com/office/drawing/2014/main" id="{0BEACEF5-1256-FE93-0673-B52F72BDBB3B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07368" y="1772816"/>
            <a:ext cx="11377265" cy="439248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de-DE" sz="1600" b="1" kern="1200" smtClean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rgbClr val="BA8748"/>
              </a:buClr>
              <a:buFontTx/>
              <a:buNone/>
              <a:defRPr lang="de-DE" sz="16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BA8748"/>
              </a:buClr>
              <a:buSzPct val="100000"/>
              <a:buFont typeface="Wingdings" panose="05000000000000000000" pitchFamily="2" charset="2"/>
              <a:buChar char="§"/>
              <a:defRPr lang="de-DE" sz="16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BA8748"/>
              </a:buClr>
              <a:buSzPct val="100000"/>
              <a:buFont typeface="Aptos" panose="020B0004020202020204" pitchFamily="34" charset="0"/>
              <a:buChar char="▫"/>
              <a:defRPr lang="de-DE" sz="16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BA8748"/>
              </a:buClr>
              <a:buFont typeface="Aptos" panose="020B0004020202020204" pitchFamily="34" charset="0"/>
              <a:buChar char="▫"/>
              <a:defRPr lang="en-GB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AT" dirty="0"/>
              <a:t>RNE PCS CB Technical Specifications - v7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PCS CB API </a:t>
            </a:r>
            <a:r>
              <a:rPr lang="en-AT" dirty="0"/>
              <a:t>-</a:t>
            </a:r>
            <a:r>
              <a:rPr lang="en-US" dirty="0"/>
              <a:t> Testing Guide </a:t>
            </a:r>
            <a:r>
              <a:rPr lang="en-AT" dirty="0"/>
              <a:t>- v1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PCS CB API – First steps for connecting</a:t>
            </a:r>
            <a:r>
              <a:rPr lang="en-AT" dirty="0"/>
              <a:t> - v1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AT" dirty="0"/>
              <a:t>PCS CB LI Information – v4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AT" dirty="0"/>
              <a:t>PCS CB SoapUI Templates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/>
              <a:t>Migration </a:t>
            </a:r>
            <a:r>
              <a:rPr lang="de-DE" dirty="0" err="1"/>
              <a:t>guide</a:t>
            </a:r>
            <a:r>
              <a:rPr lang="de-DE" dirty="0"/>
              <a:t> - </a:t>
            </a:r>
            <a:r>
              <a:rPr lang="de-DE" dirty="0" err="1"/>
              <a:t>From</a:t>
            </a:r>
            <a:r>
              <a:rPr lang="de-DE" dirty="0"/>
              <a:t> PCS-EC Integration </a:t>
            </a:r>
            <a:r>
              <a:rPr lang="de-DE" dirty="0" err="1"/>
              <a:t>Platform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PCS CB TAF TAP TSI interface - Version 2</a:t>
            </a:r>
            <a:endParaRPr lang="en-AT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PCS CB TAFTAP TSI API -  Main differences to PCS EC and the Sector Handbook - Version 2</a:t>
            </a:r>
            <a:endParaRPr lang="en-AT" dirty="0"/>
          </a:p>
          <a:p>
            <a:pPr lvl="1"/>
            <a:endParaRPr lang="en-AT" b="1" dirty="0">
              <a:latin typeface="Aptos" panose="020B0004020202020204" pitchFamily="34" charset="0"/>
            </a:endParaRPr>
          </a:p>
          <a:p>
            <a:pPr lvl="1"/>
            <a:r>
              <a:rPr lang="en-AT" dirty="0">
                <a:hlinkClick r:id="rId5"/>
              </a:rPr>
              <a:t>Documentation available under this link</a:t>
            </a:r>
            <a:r>
              <a:rPr lang="en-AT" dirty="0"/>
              <a:t> (publicly accessible)</a:t>
            </a:r>
          </a:p>
          <a:p>
            <a:pPr lvl="1"/>
            <a:endParaRPr lang="en-AT" dirty="0"/>
          </a:p>
          <a:p>
            <a:pPr lvl="1"/>
            <a:endParaRPr lang="en-AT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A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5359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D4E4BF-9879-E02E-65AB-6B068BFDD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BB0C8-9609-2631-7505-6FA096AED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998" y="3194974"/>
            <a:ext cx="5682158" cy="1674186"/>
          </a:xfrm>
        </p:spPr>
        <p:txBody>
          <a:bodyPr/>
          <a:lstStyle/>
          <a:p>
            <a:r>
              <a:rPr lang="en-AT" sz="4800" dirty="0"/>
              <a:t>System overview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21AF91-65EB-AA17-A795-4C2B21CD20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T" dirty="0"/>
              <a:t>03</a:t>
            </a:r>
            <a:endParaRPr lang="en-US" dirty="0"/>
          </a:p>
        </p:txBody>
      </p:sp>
      <p:pic>
        <p:nvPicPr>
          <p:cNvPr id="8" name="Picture Placeholder 5">
            <a:extLst>
              <a:ext uri="{FF2B5EF4-FFF2-40B4-BE49-F238E27FC236}">
                <a16:creationId xmlns:a16="http://schemas.microsoft.com/office/drawing/2014/main" id="{AD823A3D-584D-84BA-CD96-AF1A8D23820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1" r="7491"/>
          <a:stretch/>
        </p:blipFill>
        <p:spPr>
          <a:xfrm>
            <a:off x="8301038" y="0"/>
            <a:ext cx="3890962" cy="6858000"/>
          </a:xfrm>
        </p:spPr>
      </p:pic>
    </p:spTree>
    <p:extLst>
      <p:ext uri="{BB962C8B-B14F-4D97-AF65-F5344CB8AC3E}">
        <p14:creationId xmlns:p14="http://schemas.microsoft.com/office/powerpoint/2010/main" val="2129101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9E8E2B-2B59-3E38-26BC-81798F996B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FFB8367-FFF5-A502-FAB1-FC6A9465F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dirty="0"/>
              <a:t>System overview</a:t>
            </a:r>
            <a:endParaRPr lang="en-US" dirty="0"/>
          </a:p>
        </p:txBody>
      </p:sp>
      <p:sp>
        <p:nvSpPr>
          <p:cNvPr id="9" name="Textbox">
            <a:extLst>
              <a:ext uri="{FF2B5EF4-FFF2-40B4-BE49-F238E27FC236}">
                <a16:creationId xmlns:a16="http://schemas.microsoft.com/office/drawing/2014/main" id="{A05CC6AD-7449-5BB9-F6D6-A267EDF2520F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07368" y="1772816"/>
            <a:ext cx="11377265" cy="43924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de-DE" sz="1600" b="1" kern="1200" smtClean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rgbClr val="BA8748"/>
              </a:buClr>
              <a:buFontTx/>
              <a:buNone/>
              <a:defRPr lang="de-DE" sz="16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BA8748"/>
              </a:buClr>
              <a:buSzPct val="100000"/>
              <a:buFont typeface="Wingdings" panose="05000000000000000000" pitchFamily="2" charset="2"/>
              <a:buChar char="§"/>
              <a:defRPr lang="de-DE" sz="16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BA8748"/>
              </a:buClr>
              <a:buSzPct val="100000"/>
              <a:buFont typeface="Aptos" panose="020B0004020202020204" pitchFamily="34" charset="0"/>
              <a:buChar char="▫"/>
              <a:defRPr lang="de-DE" sz="16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BA8748"/>
              </a:buClr>
              <a:buFont typeface="Aptos" panose="020B0004020202020204" pitchFamily="34" charset="0"/>
              <a:buChar char="▫"/>
              <a:defRPr lang="en-GB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Communication standard: TAF/TAP TSI</a:t>
            </a:r>
            <a:endParaRPr lang="en-AT" dirty="0"/>
          </a:p>
          <a:p>
            <a:pPr lvl="1"/>
            <a:r>
              <a:rPr lang="en-AT" dirty="0"/>
              <a:t>Section 3.3.2 - </a:t>
            </a:r>
            <a:r>
              <a:rPr lang="de-DE" dirty="0"/>
              <a:t>RNE PCS CB Technical </a:t>
            </a:r>
            <a:r>
              <a:rPr lang="de-DE" dirty="0" err="1"/>
              <a:t>Specifications</a:t>
            </a:r>
            <a:r>
              <a:rPr lang="de-DE" dirty="0"/>
              <a:t> - v7</a:t>
            </a:r>
            <a:endParaRPr lang="en-AT" dirty="0"/>
          </a:p>
          <a:p>
            <a:pPr lvl="1"/>
            <a:endParaRPr lang="en-AT" dirty="0"/>
          </a:p>
          <a:p>
            <a:pPr lvl="1"/>
            <a:r>
              <a:rPr lang="en-AT" b="1" dirty="0">
                <a:latin typeface="Aptos" panose="020B0004020202020204" pitchFamily="34" charset="0"/>
              </a:rPr>
              <a:t>Communication flows</a:t>
            </a:r>
          </a:p>
          <a:p>
            <a:pPr lvl="1"/>
            <a:r>
              <a:rPr lang="en-AT" dirty="0"/>
              <a:t>Section 3.3 - </a:t>
            </a:r>
            <a:r>
              <a:rPr lang="en-US" dirty="0"/>
              <a:t> PCS CB API - First Steps for Connecting - v1</a:t>
            </a:r>
            <a:endParaRPr lang="en-AT" dirty="0"/>
          </a:p>
          <a:p>
            <a:pPr lvl="1"/>
            <a:endParaRPr lang="en-AT" b="1" dirty="0">
              <a:latin typeface="Aptos" panose="020B0004020202020204" pitchFamily="34" charset="0"/>
            </a:endParaRPr>
          </a:p>
          <a:p>
            <a:pPr lvl="1"/>
            <a:r>
              <a:rPr lang="en-AT" b="1" dirty="0">
                <a:latin typeface="Aptos" panose="020B0004020202020204" pitchFamily="34" charset="0"/>
              </a:rPr>
              <a:t>Architecture</a:t>
            </a:r>
          </a:p>
          <a:p>
            <a:pPr lvl="1"/>
            <a:r>
              <a:rPr lang="en-AT" dirty="0"/>
              <a:t>Section 4.2 - </a:t>
            </a:r>
            <a:r>
              <a:rPr lang="en-US" dirty="0"/>
              <a:t> PCS CB API - First Steps for Connecting - v1</a:t>
            </a:r>
            <a:endParaRPr lang="en-AT" dirty="0"/>
          </a:p>
          <a:p>
            <a:pPr lvl="1"/>
            <a:endParaRPr lang="en-AT" dirty="0"/>
          </a:p>
          <a:p>
            <a:pPr lvl="1"/>
            <a:endParaRPr lang="en-AT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A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4401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642B82-2214-8D9D-07FE-8B41A0E9A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2AE4A-2A9B-7FCD-FA3D-3536F7850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998" y="3194974"/>
            <a:ext cx="5682158" cy="1674186"/>
          </a:xfrm>
        </p:spPr>
        <p:txBody>
          <a:bodyPr/>
          <a:lstStyle/>
          <a:p>
            <a:r>
              <a:rPr lang="en-AT" sz="4800" dirty="0"/>
              <a:t>Documentation focus: technical specifications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8866B9-628C-EAD5-4D46-6C608AD2D7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T" dirty="0"/>
              <a:t>04</a:t>
            </a:r>
            <a:endParaRPr lang="en-US" dirty="0"/>
          </a:p>
        </p:txBody>
      </p:sp>
      <p:pic>
        <p:nvPicPr>
          <p:cNvPr id="8" name="Picture Placeholder 5">
            <a:extLst>
              <a:ext uri="{FF2B5EF4-FFF2-40B4-BE49-F238E27FC236}">
                <a16:creationId xmlns:a16="http://schemas.microsoft.com/office/drawing/2014/main" id="{F396206E-7E45-947E-6B0E-2735DAE6C81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1" r="7491"/>
          <a:stretch/>
        </p:blipFill>
        <p:spPr>
          <a:xfrm>
            <a:off x="8301038" y="0"/>
            <a:ext cx="3890962" cy="6858000"/>
          </a:xfrm>
        </p:spPr>
      </p:pic>
    </p:spTree>
    <p:extLst>
      <p:ext uri="{BB962C8B-B14F-4D97-AF65-F5344CB8AC3E}">
        <p14:creationId xmlns:p14="http://schemas.microsoft.com/office/powerpoint/2010/main" val="8547587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MASTER" val="RNE"/>
  <p:tag name="DEFAULTLANGUAGEID" val="1033"/>
  <p:tag name="EASYCHECK" val=";PMM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_IGNOREWORDS" val=";  ;"/>
  <p:tag name="EASYCHECK" val=";TIPU"/>
  <p:tag name="ISAUTOSHAP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SHNO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_IGNOREWORDS" val=";  ;"/>
  <p:tag name="EASYCHECK" val=";TIPU"/>
  <p:tag name="ISAUTOSHAPE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SHNO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_IGNOREWORDS" val=";  ;"/>
  <p:tag name="EASYCHECK" val=";TIPU"/>
  <p:tag name="ISAUTOSHAPE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SHNO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_IGNOREWORDS" val=";  ;"/>
  <p:tag name="EASYCHECK" val=";TIPU"/>
  <p:tag name="ISAUTOSHAP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SHNO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_IGNOREWORDS" val=";  ;"/>
  <p:tag name="EASYCHECK" val=";TIPU"/>
  <p:tag name="ISAUTOSHAP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SHNO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TAUTONAVIGATOR" val="no"/>
  <p:tag name="EASYCOUNT" val=";4."/>
  <p:tag name="EASYCHECK" val=";SHNO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_IGNOREWORDS" val=";  ;"/>
  <p:tag name="EASYCHECK" val=";TIPU"/>
  <p:tag name="ISAUTOSHAPE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TAUTONAVIGATOR" val="no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ITEM" val="Hauptkapitel"/>
  <p:tag name="EASYCHECK" val=";SHNO"/>
  <p:tag name="ISTOCPAGE" val="ye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_OPTIONS" val="&lt;?xml version=&quot;1.0&quot; encoding=&quot;utf-16&quot;?&gt;&#10;&lt;toc_options xmlns:xsi=&quot;http://www.w3.org/2001/XMLSchema-instance&quot; xmlns:xsd=&quot;http://www.w3.org/2001/XMLSchema&quot;&gt;&#10;  &lt;allowAutoIndenting&gt;true&lt;/allowAutoIndenting&gt;&#10;  &lt;autoIndenting&gt;true&lt;/autoIndenting&gt;&#10;  &lt;standardFontSize&gt;14&lt;/standardFontSize&gt;&#10;  &lt;indentSecondLevel&gt;false&lt;/indentSecondLevel&gt;&#10;  &lt;indentExtraSpace&gt;0&lt;/indentExtraSpace&gt;&#10;  &lt;numberspace&gt;100&lt;/numberspace&gt;&#10;  &lt;refreshFormatFromMaster&gt;false&lt;/refreshFormatFromMaster&gt;&#10;  &lt;pageNumberingFormatMainChapters&gt;firstPageOnly&lt;/pageNumberingFormatMainChapters&gt;&#10;  &lt;pageNumberingFormatSubChapters&gt;firstPageOnly&lt;/pageNumberingFormatSubChapters&gt;&#10;  &lt;numberFormats&gt;&#10;    &lt;string&gt;#1.&lt;/string&gt;&#10;    &lt;string&gt;#1.#2&lt;/string&gt;&#10;    &lt;string&gt;#1.#2.#3&lt;/string&gt;&#10;  &lt;/numberFormats&gt;&#10;  &lt;highlightShapeType&gt;mainChapter&lt;/highlightShapeType&gt;&#10;  &lt;highlightShapeMarginHorizontal&gt;4&lt;/highlightShapeMarginHorizontal&gt;&#10;  &lt;highlightShapeMarginVertical&gt;2.2&lt;/highlightShapeMarginVertical&gt;&#10;  &lt;highlightShapeColor&gt;230, 230, 230&lt;/highlightShapeColor&gt;&#10;  &lt;highlightShapeLineColor&gt;-1&lt;/highlightShapeLineColor&gt;&#10;  &lt;highlightShapeLineWeight&gt;50&lt;/highlightShapeLineWeight&gt;&#10;  &lt;highlightFontColorNonActiveChapters&gt;-1&lt;/highlightFontColorNonActiveChapters&gt;&#10;  &lt;hasDividerPages&gt;false&lt;/hasDividerPages&gt;&#10;  &lt;canCreateDividerPages&gt;true&lt;/canCreateDividerPages&gt;&#10;  &lt;createDividerPageMode&gt;duplicateSlide&lt;/createDividerPageMode&gt;&#10;  &lt;canUpdateFromDividerPages&gt;false&lt;/canUpdateFromDividerPages&gt;&#10;  &lt;autoUpdateNavigatorsIfNumberHasChanged&gt;true&lt;/autoUpdateNavigatorsIfNumberHasChanged&gt;&#10;  &lt;skipEmptySections&gt;false&lt;/skipEmptySections&gt;&#10;  &lt;setSections&gt;firstLevel&lt;/setSections&gt;&#10;  &lt;writeNAToEmptySubchapters&gt;false&lt;/writeNAToEmptySubchapters&gt;&#10;  &lt;createdSectionsOnLastRefresh&gt;false&lt;/createdSectionsOnLastRefresh&gt;&#10;&lt;/toc_options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SHNO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_IGNOREWORDS" val=";  ;"/>
  <p:tag name="EASYCHECK" val=";TIPU"/>
  <p:tag name="ISAUTOSHAP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SHNO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_IGNOREWORDS" val=";  ;"/>
  <p:tag name="EASYCHECK" val=";TIPU"/>
  <p:tag name="ISAUTOSHAP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SHNO"/>
</p:tagLst>
</file>

<file path=ppt/theme/theme1.xml><?xml version="1.0" encoding="utf-8"?>
<a:theme xmlns:a="http://schemas.openxmlformats.org/drawingml/2006/main" name="RNE Capacity Management">
  <a:themeElements>
    <a:clrScheme name="RNE Capacity Mgmt">
      <a:dk1>
        <a:sysClr val="windowText" lastClr="000000"/>
      </a:dk1>
      <a:lt1>
        <a:sysClr val="window" lastClr="FFFFFF"/>
      </a:lt1>
      <a:dk2>
        <a:srgbClr val="0B2659"/>
      </a:dk2>
      <a:lt2>
        <a:srgbClr val="E8E8E8"/>
      </a:lt2>
      <a:accent1>
        <a:srgbClr val="0E2841"/>
      </a:accent1>
      <a:accent2>
        <a:srgbClr val="3C517A"/>
      </a:accent2>
      <a:accent3>
        <a:srgbClr val="6D7D9B"/>
      </a:accent3>
      <a:accent4>
        <a:srgbClr val="9DA8BD"/>
      </a:accent4>
      <a:accent5>
        <a:srgbClr val="CED4DE"/>
      </a:accent5>
      <a:accent6>
        <a:srgbClr val="E8E8E8"/>
      </a:accent6>
      <a:hlink>
        <a:srgbClr val="05C6C1"/>
      </a:hlink>
      <a:folHlink>
        <a:srgbClr val="E8BC10"/>
      </a:folHlink>
    </a:clrScheme>
    <a:fontScheme name="RNE">
      <a:majorFont>
        <a:latin typeface="Aptos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8E8E8"/>
        </a:solidFill>
        <a:ln w="6350" cap="flat" cmpd="sng" algn="ctr">
          <a:noFill/>
          <a:prstDash val="solid"/>
          <a:miter lim="800000"/>
        </a:ln>
        <a:effectLst/>
      </a:spPr>
      <a:bodyPr lIns="72000" tIns="72000" rIns="72000" bIns="72000" rtlCol="0" anchor="ctr"/>
      <a:lstStyle>
        <a:defPPr algn="ctr">
          <a:defRPr sz="1600" dirty="0" err="1">
            <a:solidFill>
              <a:srgbClr val="000000"/>
            </a:solidFill>
            <a:latin typeface="Arial" panose="020B0604020202020204" pitchFamily="34" charset="0"/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rgbClr val="000000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</a:spPr>
      <a:bodyPr wrap="square" lIns="0" tIns="0" rIns="0" bIns="0" rtlCol="0">
        <a:spAutoFit/>
      </a:bodyPr>
      <a:lstStyle>
        <a:defPPr algn="l">
          <a:defRPr sz="16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TTR Applications" id="{5FDCE255-537B-4408-94AC-576D76F248F3}" vid="{E3CF6801-2797-4660-8D2B-1342192527C0}"/>
    </a:ext>
  </a:extLst>
</a:theme>
</file>

<file path=ppt/theme/theme2.xml><?xml version="1.0" encoding="utf-8"?>
<a:theme xmlns:a="http://schemas.openxmlformats.org/drawingml/2006/main" name="Office">
  <a:themeElements>
    <a:clrScheme name="RNE (easySlides)">
      <a:dk1>
        <a:sysClr val="windowText" lastClr="000000"/>
      </a:dk1>
      <a:lt1>
        <a:sysClr val="window" lastClr="FFFFFF"/>
      </a:lt1>
      <a:dk2>
        <a:srgbClr val="0B2659"/>
      </a:dk2>
      <a:lt2>
        <a:srgbClr val="E8E8E8"/>
      </a:lt2>
      <a:accent1>
        <a:srgbClr val="0E2841"/>
      </a:accent1>
      <a:accent2>
        <a:srgbClr val="075F20"/>
      </a:accent2>
      <a:accent3>
        <a:srgbClr val="4A1863"/>
      </a:accent3>
      <a:accent4>
        <a:srgbClr val="49716A"/>
      </a:accent4>
      <a:accent5>
        <a:srgbClr val="05C6C1"/>
      </a:accent5>
      <a:accent6>
        <a:srgbClr val="E8BC10"/>
      </a:accent6>
      <a:hlink>
        <a:srgbClr val="0B2659"/>
      </a:hlink>
      <a:folHlink>
        <a:srgbClr val="E8BC10"/>
      </a:folHlink>
    </a:clrScheme>
    <a:fontScheme name="RNE">
      <a:majorFont>
        <a:latin typeface="Aptos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RNE (Rail Net Europe)">
      <a:dk1>
        <a:sysClr val="windowText" lastClr="000000"/>
      </a:dk1>
      <a:lt1>
        <a:sysClr val="window" lastClr="FFFFFF"/>
      </a:lt1>
      <a:dk2>
        <a:srgbClr val="0B2659"/>
      </a:dk2>
      <a:lt2>
        <a:srgbClr val="E8E8E8"/>
      </a:lt2>
      <a:accent1>
        <a:srgbClr val="075F20"/>
      </a:accent1>
      <a:accent2>
        <a:srgbClr val="4A1863"/>
      </a:accent2>
      <a:accent3>
        <a:srgbClr val="49716A"/>
      </a:accent3>
      <a:accent4>
        <a:srgbClr val="0E2841"/>
      </a:accent4>
      <a:accent5>
        <a:srgbClr val="B20E10"/>
      </a:accent5>
      <a:accent6>
        <a:srgbClr val="E8BC10"/>
      </a:accent6>
      <a:hlink>
        <a:srgbClr val="05C6C1"/>
      </a:hlink>
      <a:folHlink>
        <a:srgbClr val="E8BC10"/>
      </a:folHlink>
    </a:clrScheme>
    <a:fontScheme name="RNE">
      <a:majorFont>
        <a:latin typeface="Aptos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036B0B2B506A49A23FF554A13B8732" ma:contentTypeVersion="14" ma:contentTypeDescription="Create a new document." ma:contentTypeScope="" ma:versionID="47ca4836c765764dd664c00d4b536f86">
  <xsd:schema xmlns:xsd="http://www.w3.org/2001/XMLSchema" xmlns:xs="http://www.w3.org/2001/XMLSchema" xmlns:p="http://schemas.microsoft.com/office/2006/metadata/properties" xmlns:ns2="700d1046-6700-487c-acb2-d60f1d40240a" xmlns:ns3="1c373fc7-1c31-4330-8a8d-711a8abc90be" targetNamespace="http://schemas.microsoft.com/office/2006/metadata/properties" ma:root="true" ma:fieldsID="d66e67c9fc0c8e4ef8db6a49f2ee8227" ns2:_="" ns3:_="">
    <xsd:import namespace="700d1046-6700-487c-acb2-d60f1d40240a"/>
    <xsd:import namespace="1c373fc7-1c31-4330-8a8d-711a8abc90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0d1046-6700-487c-acb2-d60f1d4024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26f894d4-046f-4fd1-b7fa-285231e703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373fc7-1c31-4330-8a8d-711a8abc90be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a46dd272-86d8-401b-a1ef-249dd5f13a56}" ma:internalName="TaxCatchAll" ma:showField="CatchAllData" ma:web="1c373fc7-1c31-4330-8a8d-711a8abc90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00d1046-6700-487c-acb2-d60f1d40240a">
      <Terms xmlns="http://schemas.microsoft.com/office/infopath/2007/PartnerControls"/>
    </lcf76f155ced4ddcb4097134ff3c332f>
    <TaxCatchAll xmlns="1c373fc7-1c31-4330-8a8d-711a8abc90be" xsi:nil="true"/>
  </documentManagement>
</p:properties>
</file>

<file path=customXml/itemProps1.xml><?xml version="1.0" encoding="utf-8"?>
<ds:datastoreItem xmlns:ds="http://schemas.openxmlformats.org/officeDocument/2006/customXml" ds:itemID="{BE3C71CB-5BCD-4D8A-AFDB-E9D4C88D26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82EDDA-87E2-4D4C-8B72-8190A4CEC1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0d1046-6700-487c-acb2-d60f1d40240a"/>
    <ds:schemaRef ds:uri="1c373fc7-1c31-4330-8a8d-711a8abc90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4AA872D-E506-4848-A9C6-67AC553D8CAD}">
  <ds:schemaRefs>
    <ds:schemaRef ds:uri="1c373fc7-1c31-4330-8a8d-711a8abc90be"/>
    <ds:schemaRef ds:uri="http://purl.org/dc/terms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elements/1.1/"/>
    <ds:schemaRef ds:uri="700d1046-6700-487c-acb2-d60f1d40240a"/>
    <ds:schemaRef ds:uri="http://schemas.openxmlformats.org/package/2006/metadata/core-properties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1605717a-48fd-474a-a9d8-c77fe3d1c937}" enabled="0" method="" siteId="{1605717a-48fd-474a-a9d8-c77fe3d1c93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TTR Applications_Template</Template>
  <TotalTime>0</TotalTime>
  <Words>1121</Words>
  <Application>Microsoft Office PowerPoint</Application>
  <PresentationFormat>Widescreen</PresentationFormat>
  <Paragraphs>164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Aptos</vt:lpstr>
      <vt:lpstr>Arial</vt:lpstr>
      <vt:lpstr>Segoe UI</vt:lpstr>
      <vt:lpstr>Wingdings</vt:lpstr>
      <vt:lpstr>RNE Capacity Management</vt:lpstr>
      <vt:lpstr>PCS CB - API - Introduction and Training session - Session 1</vt:lpstr>
      <vt:lpstr>Table of Content</vt:lpstr>
      <vt:lpstr>Introduction</vt:lpstr>
      <vt:lpstr>November 2025 introduction and training sessions</vt:lpstr>
      <vt:lpstr>Documentation overview</vt:lpstr>
      <vt:lpstr>Documentation overview</vt:lpstr>
      <vt:lpstr>System overview</vt:lpstr>
      <vt:lpstr>System overview</vt:lpstr>
      <vt:lpstr>Documentation focus: technical specifications</vt:lpstr>
      <vt:lpstr>Documentation focus – Technical specifications: main document and appendix A</vt:lpstr>
      <vt:lpstr>Live demonstration</vt:lpstr>
      <vt:lpstr>Live demonstration</vt:lpstr>
      <vt:lpstr>Questions and Answers</vt:lpstr>
      <vt:lpstr>Questions and Answers 1 / 2</vt:lpstr>
      <vt:lpstr>Questions and Answers 2 / 2</vt:lpstr>
      <vt:lpstr>Conclusion</vt:lpstr>
      <vt:lpstr>Conclusion – Session 1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Ayper Deniz</dc:creator>
  <cp:lastModifiedBy>Nicolas Jasinski</cp:lastModifiedBy>
  <cp:revision>15</cp:revision>
  <dcterms:created xsi:type="dcterms:W3CDTF">2024-08-26T10:23:19Z</dcterms:created>
  <dcterms:modified xsi:type="dcterms:W3CDTF">2025-11-10T10:28:59Z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0x01010094036B0B2B506A49A23FF554A13B8732</vt:lpwstr>
  </property>
  <property fmtid="{D5CDD505-2E9C-101B-9397-08002B2CF9AE}" pid="3" name="MediaServiceImageTags">
    <vt:lpwstr/>
  </property>
</Properties>
</file>